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8"/>
  </p:notesMasterIdLst>
  <p:handoutMasterIdLst>
    <p:handoutMasterId r:id="rId29"/>
  </p:handoutMasterIdLst>
  <p:sldIdLst>
    <p:sldId id="256" r:id="rId2"/>
    <p:sldId id="333" r:id="rId3"/>
    <p:sldId id="334" r:id="rId4"/>
    <p:sldId id="342" r:id="rId5"/>
    <p:sldId id="335" r:id="rId6"/>
    <p:sldId id="343" r:id="rId7"/>
    <p:sldId id="336" r:id="rId8"/>
    <p:sldId id="344" r:id="rId9"/>
    <p:sldId id="337" r:id="rId10"/>
    <p:sldId id="345" r:id="rId11"/>
    <p:sldId id="338" r:id="rId12"/>
    <p:sldId id="346" r:id="rId13"/>
    <p:sldId id="339" r:id="rId14"/>
    <p:sldId id="347" r:id="rId15"/>
    <p:sldId id="350" r:id="rId16"/>
    <p:sldId id="351" r:id="rId17"/>
    <p:sldId id="352" r:id="rId18"/>
    <p:sldId id="348" r:id="rId19"/>
    <p:sldId id="349" r:id="rId20"/>
    <p:sldId id="358" r:id="rId21"/>
    <p:sldId id="353" r:id="rId22"/>
    <p:sldId id="355" r:id="rId23"/>
    <p:sldId id="356" r:id="rId24"/>
    <p:sldId id="354" r:id="rId25"/>
    <p:sldId id="357" r:id="rId26"/>
    <p:sldId id="340" r:id="rId27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1B26EB3-9D08-4940-9CE2-1768653F9124}">
          <p14:sldIdLst>
            <p14:sldId id="256"/>
            <p14:sldId id="333"/>
            <p14:sldId id="334"/>
            <p14:sldId id="342"/>
            <p14:sldId id="335"/>
            <p14:sldId id="343"/>
            <p14:sldId id="336"/>
            <p14:sldId id="344"/>
            <p14:sldId id="337"/>
            <p14:sldId id="345"/>
            <p14:sldId id="338"/>
            <p14:sldId id="346"/>
            <p14:sldId id="339"/>
            <p14:sldId id="347"/>
            <p14:sldId id="350"/>
            <p14:sldId id="351"/>
            <p14:sldId id="352"/>
            <p14:sldId id="348"/>
            <p14:sldId id="349"/>
            <p14:sldId id="358"/>
            <p14:sldId id="353"/>
            <p14:sldId id="355"/>
            <p14:sldId id="356"/>
            <p14:sldId id="354"/>
            <p14:sldId id="357"/>
            <p14:sldId id="340"/>
          </p14:sldIdLst>
        </p14:section>
        <p14:section name="Раздел без заголовка" id="{9116E9BF-4319-42E7-B8DF-A440D03FD4C1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истратор" initials="А" lastIdx="0" clrIdx="0">
    <p:extLst>
      <p:ext uri="{19B8F6BF-5375-455C-9EA6-DF929625EA0E}">
        <p15:presenceInfo xmlns="" xmlns:p15="http://schemas.microsoft.com/office/powerpoint/2012/main" userId="Администратор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1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7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2A80B-173A-46E3-968B-2D5D551030F2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DE0D6-E0F1-4A31-9028-FA1C96ED8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384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CBD56-6495-4336-93D7-C50992D6AA8D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C23DE-19E6-4C26-804C-AE8407B82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01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C23DE-19E6-4C26-804C-AE8407B8206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692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21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57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0366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525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3947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81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569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25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94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419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04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716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76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369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66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49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60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402914" y="0"/>
            <a:ext cx="10789086" cy="7620000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rgbClr val="002060"/>
                </a:solidFill>
              </a:rPr>
              <a:t/>
            </a:r>
            <a:br>
              <a:rPr lang="ru-RU" sz="7200" b="1" dirty="0" smtClean="0">
                <a:solidFill>
                  <a:srgbClr val="002060"/>
                </a:solidFill>
              </a:rPr>
            </a:br>
            <a:r>
              <a:rPr lang="ru-RU" sz="6000" b="1" dirty="0" smtClean="0">
                <a:solidFill>
                  <a:srgbClr val="002060"/>
                </a:solidFill>
              </a:rPr>
              <a:t>Рекомендации</a:t>
            </a:r>
            <a:br>
              <a:rPr lang="ru-RU" sz="6000" b="1" dirty="0" smtClean="0">
                <a:solidFill>
                  <a:srgbClr val="002060"/>
                </a:solidFill>
              </a:rPr>
            </a:br>
            <a:r>
              <a:rPr lang="ru-RU" sz="6000" b="1" dirty="0" smtClean="0">
                <a:solidFill>
                  <a:srgbClr val="002060"/>
                </a:solidFill>
              </a:rPr>
              <a:t> по созданию 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6000" b="1" dirty="0" smtClean="0">
                <a:solidFill>
                  <a:srgbClr val="002060"/>
                </a:solidFill>
              </a:rPr>
              <a:t>методической продукции</a:t>
            </a:r>
            <a:r>
              <a:rPr lang="ru-RU" sz="6600" b="1" dirty="0" smtClean="0">
                <a:solidFill>
                  <a:srgbClr val="002060"/>
                </a:solidFill>
              </a:rPr>
              <a:t/>
            </a:r>
            <a:br>
              <a:rPr lang="ru-RU" sz="6600" b="1" dirty="0" smtClean="0">
                <a:solidFill>
                  <a:srgbClr val="002060"/>
                </a:solidFill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</a:t>
            </a:r>
            <a:b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</a:t>
            </a:r>
            <a:r>
              <a:rPr lang="ru-RU" sz="2400" b="1" i="1" dirty="0" err="1" smtClean="0">
                <a:solidFill>
                  <a:srgbClr val="A53010">
                    <a:lumMod val="50000"/>
                  </a:srgbClr>
                </a:solidFill>
              </a:rPr>
              <a:t>Качурова</a:t>
            </a:r>
            <a:r>
              <a:rPr lang="ru-RU" sz="2400" b="1" i="1" dirty="0" smtClean="0">
                <a:solidFill>
                  <a:srgbClr val="A53010">
                    <a:lumMod val="50000"/>
                  </a:srgbClr>
                </a:solidFill>
              </a:rPr>
              <a:t> </a:t>
            </a:r>
            <a:r>
              <a:rPr lang="ru-RU" sz="2400" b="1" i="1" dirty="0">
                <a:solidFill>
                  <a:srgbClr val="A53010">
                    <a:lumMod val="50000"/>
                  </a:srgbClr>
                </a:solidFill>
              </a:rPr>
              <a:t>Галина Давыдовна, методист </a:t>
            </a:r>
            <a:br>
              <a:rPr lang="ru-RU" sz="2400" b="1" i="1" dirty="0">
                <a:solidFill>
                  <a:srgbClr val="A53010">
                    <a:lumMod val="50000"/>
                  </a:srgbClr>
                </a:solidFill>
              </a:rPr>
            </a:br>
            <a:r>
              <a:rPr lang="ru-RU" sz="2400" b="1" i="1" dirty="0">
                <a:solidFill>
                  <a:srgbClr val="A53010">
                    <a:lumMod val="50000"/>
                  </a:srgbClr>
                </a:solidFill>
              </a:rPr>
              <a:t>                                                 </a:t>
            </a:r>
            <a:r>
              <a:rPr lang="ru-RU" sz="2400" b="1" i="1" dirty="0" smtClean="0">
                <a:solidFill>
                  <a:srgbClr val="A53010">
                    <a:lumMod val="50000"/>
                  </a:srgbClr>
                </a:solidFill>
              </a:rPr>
              <a:t>первой </a:t>
            </a:r>
            <a:r>
              <a:rPr lang="ru-RU" sz="2400" b="1" i="1" dirty="0">
                <a:solidFill>
                  <a:srgbClr val="A53010">
                    <a:lumMod val="50000"/>
                  </a:srgbClr>
                </a:solidFill>
              </a:rPr>
              <a:t>квалификационной категории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10" y="688932"/>
            <a:ext cx="2315832" cy="231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86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0324" y="9543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 </a:t>
            </a:r>
            <a:r>
              <a:rPr lang="ru-RU" sz="5300" b="1" dirty="0">
                <a:solidFill>
                  <a:srgbClr val="002060"/>
                </a:solidFill>
              </a:rPr>
              <a:t>Данный вид методической </a:t>
            </a:r>
            <a:r>
              <a:rPr lang="ru-RU" sz="5300" b="1" dirty="0" smtClean="0">
                <a:solidFill>
                  <a:srgbClr val="002060"/>
                </a:solidFill>
              </a:rPr>
              <a:t>продукции представляет собой продукты с использование ТСО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5346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6855" y="30437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6700" b="1" dirty="0" smtClean="0">
                <a:solidFill>
                  <a:schemeClr val="accent1">
                    <a:lumMod val="50000"/>
                  </a:schemeClr>
                </a:solidFill>
              </a:rPr>
              <a:t>Проектные</a:t>
            </a:r>
            <a:br>
              <a:rPr lang="ru-RU" sz="67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67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67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6000" b="1" dirty="0" smtClean="0">
                <a:solidFill>
                  <a:srgbClr val="7030A0"/>
                </a:solidFill>
              </a:rPr>
              <a:t>-концепция</a:t>
            </a:r>
            <a:br>
              <a:rPr lang="ru-RU" sz="6000" b="1" dirty="0" smtClean="0">
                <a:solidFill>
                  <a:srgbClr val="7030A0"/>
                </a:solidFill>
              </a:rPr>
            </a:br>
            <a:r>
              <a:rPr lang="ru-RU" sz="6000" b="1" dirty="0" smtClean="0">
                <a:solidFill>
                  <a:srgbClr val="7030A0"/>
                </a:solidFill>
              </a:rPr>
              <a:t>- проект</a:t>
            </a:r>
            <a:br>
              <a:rPr lang="ru-RU" sz="6000" b="1" dirty="0" smtClean="0">
                <a:solidFill>
                  <a:srgbClr val="7030A0"/>
                </a:solidFill>
              </a:rPr>
            </a:br>
            <a:r>
              <a:rPr lang="ru-RU" sz="6000" b="1" dirty="0" smtClean="0">
                <a:solidFill>
                  <a:srgbClr val="7030A0"/>
                </a:solidFill>
              </a:rPr>
              <a:t>- программа</a:t>
            </a:r>
            <a:br>
              <a:rPr lang="ru-RU" sz="6000" b="1" dirty="0" smtClean="0">
                <a:solidFill>
                  <a:srgbClr val="7030A0"/>
                </a:solidFill>
              </a:rPr>
            </a:br>
            <a:r>
              <a:rPr lang="ru-RU" sz="6000" b="1" dirty="0" smtClean="0">
                <a:solidFill>
                  <a:srgbClr val="7030A0"/>
                </a:solidFill>
              </a:rPr>
              <a:t>- модель</a:t>
            </a:r>
            <a:endParaRPr lang="ru-RU" sz="6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80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724" y="1119410"/>
            <a:ext cx="8911687" cy="128089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</a:rPr>
              <a:t>   </a:t>
            </a:r>
            <a:r>
              <a:rPr lang="ru-RU" sz="4400" b="1" dirty="0" smtClean="0">
                <a:solidFill>
                  <a:srgbClr val="002060"/>
                </a:solidFill>
              </a:rPr>
              <a:t>Проект (модель) </a:t>
            </a:r>
            <a:r>
              <a:rPr lang="ru-RU" sz="4400" b="1" dirty="0">
                <a:solidFill>
                  <a:srgbClr val="002060"/>
                </a:solidFill>
              </a:rPr>
              <a:t>– прототип, прообраз предлагаемого или возможного объекта, состояния, предшествующих воплощению задуманного в реальном продукте. </a:t>
            </a:r>
          </a:p>
        </p:txBody>
      </p:sp>
    </p:spTree>
    <p:extLst>
      <p:ext uri="{BB962C8B-B14F-4D97-AF65-F5344CB8AC3E}">
        <p14:creationId xmlns:p14="http://schemas.microsoft.com/office/powerpoint/2010/main" val="3123315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0700" y="2538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6700" b="1" dirty="0" smtClean="0">
                <a:solidFill>
                  <a:schemeClr val="accent1">
                    <a:lumMod val="50000"/>
                  </a:schemeClr>
                </a:solidFill>
              </a:rPr>
              <a:t>Технологические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7030A0"/>
                </a:solidFill>
              </a:rPr>
              <a:t>- </a:t>
            </a:r>
            <a:r>
              <a:rPr lang="ru-RU" sz="4900" b="1" dirty="0" smtClean="0">
                <a:solidFill>
                  <a:srgbClr val="7030A0"/>
                </a:solidFill>
              </a:rPr>
              <a:t>план-конспект</a:t>
            </a:r>
            <a:r>
              <a:rPr lang="ru-RU" sz="4900" b="1" dirty="0">
                <a:solidFill>
                  <a:srgbClr val="7030A0"/>
                </a:solidFill>
              </a:rPr>
              <a:t/>
            </a:r>
            <a:br>
              <a:rPr lang="ru-RU" sz="4900" b="1" dirty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методическое пособие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учебно-методический комплекс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методические рекомендации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методическое описание (обобщение) опыта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сценарий 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методическая разработка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endParaRPr lang="ru-RU" sz="49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1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1424" y="0"/>
            <a:ext cx="8911687" cy="1280890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sz="4400" b="1" dirty="0" smtClean="0">
                <a:solidFill>
                  <a:srgbClr val="7030A0"/>
                </a:solidFill>
              </a:rPr>
              <a:t>План-конспект</a:t>
            </a:r>
            <a:endParaRPr lang="ru-RU" sz="4400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23024" y="794246"/>
            <a:ext cx="6096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название </a:t>
            </a:r>
            <a:r>
              <a:rPr lang="ru-RU" sz="2400" b="1" dirty="0" smtClean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отдела, </a:t>
            </a: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b="1" dirty="0" smtClean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котором проводится занятие;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Ф.И.О. педагога (полностью);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дата и время проведения;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 воспитанников;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тема занятия;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цель занятия и задачи (обучающие, воспитательные, развивающие);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тип занятия;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 smtClean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форма(вид) </a:t>
            </a: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проведения занятия</a:t>
            </a:r>
            <a:r>
              <a:rPr lang="ru-RU" sz="2400" b="1" dirty="0" smtClean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методы обучения;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 обучения;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оснащение занятия;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литература;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b="1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ход проведения занятия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sz="2400" b="1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747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4724" y="13970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Тип </a:t>
            </a:r>
            <a:r>
              <a:rPr lang="ru-RU" sz="4400" b="1" dirty="0" smtClean="0">
                <a:solidFill>
                  <a:srgbClr val="7030A0"/>
                </a:solidFill>
              </a:rPr>
              <a:t>занятия</a:t>
            </a:r>
            <a:r>
              <a:rPr lang="ru-RU" sz="4000" b="1" dirty="0" smtClean="0">
                <a:solidFill>
                  <a:srgbClr val="7030A0"/>
                </a:solidFill>
              </a:rPr>
              <a:t> </a:t>
            </a:r>
            <a:r>
              <a:rPr lang="ru-RU" sz="4000" b="1" dirty="0">
                <a:solidFill>
                  <a:srgbClr val="7030A0"/>
                </a:solidFill>
              </a:rPr>
              <a:t>определяется </a:t>
            </a:r>
            <a:r>
              <a:rPr lang="ru-RU" sz="4000" b="1" dirty="0" smtClean="0">
                <a:solidFill>
                  <a:srgbClr val="7030A0"/>
                </a:solidFill>
              </a:rPr>
              <a:t> </a:t>
            </a:r>
            <a:r>
              <a:rPr lang="ru-RU" sz="4000" b="1" dirty="0">
                <a:solidFill>
                  <a:srgbClr val="7030A0"/>
                </a:solidFill>
              </a:rPr>
              <a:t>целью его </a:t>
            </a:r>
            <a:r>
              <a:rPr lang="ru-RU" sz="4000" b="1" dirty="0" smtClean="0">
                <a:solidFill>
                  <a:srgbClr val="7030A0"/>
                </a:solidFill>
              </a:rPr>
              <a:t>проведения: </a:t>
            </a:r>
            <a:br>
              <a:rPr lang="ru-RU" sz="4000" b="1" dirty="0" smtClean="0">
                <a:solidFill>
                  <a:srgbClr val="7030A0"/>
                </a:solidFill>
              </a:rPr>
            </a:br>
            <a:r>
              <a:rPr lang="ru-RU" sz="4000" b="1" dirty="0" smtClean="0">
                <a:solidFill>
                  <a:srgbClr val="7030A0"/>
                </a:solidFill>
              </a:rPr>
              <a:t/>
            </a:r>
            <a:br>
              <a:rPr lang="ru-RU" sz="4000" b="1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</a:t>
            </a:r>
            <a:r>
              <a:rPr lang="ru-RU" b="1" dirty="0">
                <a:solidFill>
                  <a:srgbClr val="002060"/>
                </a:solidFill>
              </a:rPr>
              <a:t>изучения нового учебного </a:t>
            </a:r>
            <a:r>
              <a:rPr lang="ru-RU" b="1" dirty="0" smtClean="0">
                <a:solidFill>
                  <a:srgbClr val="002060"/>
                </a:solidFill>
              </a:rPr>
              <a:t>материала;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совершенствования </a:t>
            </a:r>
            <a:r>
              <a:rPr lang="ru-RU" b="1" dirty="0">
                <a:solidFill>
                  <a:srgbClr val="002060"/>
                </a:solidFill>
              </a:rPr>
              <a:t>знаний, умений и </a:t>
            </a:r>
            <a:r>
              <a:rPr lang="ru-RU" b="1" dirty="0" smtClean="0">
                <a:solidFill>
                  <a:srgbClr val="002060"/>
                </a:solidFill>
              </a:rPr>
              <a:t>навыков</a:t>
            </a:r>
            <a:r>
              <a:rPr lang="ru-RU" b="1" dirty="0">
                <a:solidFill>
                  <a:srgbClr val="002060"/>
                </a:solidFill>
              </a:rPr>
              <a:t>;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</a:t>
            </a:r>
            <a:r>
              <a:rPr lang="ru-RU" b="1" dirty="0">
                <a:solidFill>
                  <a:srgbClr val="002060"/>
                </a:solidFill>
              </a:rPr>
              <a:t>обобщения и систематизации </a:t>
            </a:r>
            <a:r>
              <a:rPr lang="ru-RU" b="1" dirty="0" smtClean="0">
                <a:solidFill>
                  <a:srgbClr val="002060"/>
                </a:solidFill>
              </a:rPr>
              <a:t>знаний;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контроля </a:t>
            </a:r>
            <a:r>
              <a:rPr lang="ru-RU" b="1" dirty="0">
                <a:solidFill>
                  <a:srgbClr val="002060"/>
                </a:solidFill>
              </a:rPr>
              <a:t>знаний, умений и </a:t>
            </a:r>
            <a:r>
              <a:rPr lang="ru-RU" b="1" dirty="0" smtClean="0">
                <a:solidFill>
                  <a:srgbClr val="002060"/>
                </a:solidFill>
              </a:rPr>
              <a:t>навыков;        - комбинированный (интегрированный); 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476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964" y="196301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7030A0"/>
                </a:solidFill>
              </a:rPr>
              <a:t>К классическим видам относятся: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>- лекции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семинары </a:t>
            </a:r>
            <a:r>
              <a:rPr lang="ru-RU" b="1" dirty="0">
                <a:solidFill>
                  <a:srgbClr val="002060"/>
                </a:solidFill>
              </a:rPr>
              <a:t>и </a:t>
            </a:r>
            <a:r>
              <a:rPr lang="ru-RU" b="1" dirty="0" smtClean="0">
                <a:solidFill>
                  <a:srgbClr val="002060"/>
                </a:solidFill>
              </a:rPr>
              <a:t>коллоквиумы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 дискуссии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конференции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экскурсии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научные </a:t>
            </a:r>
            <a:r>
              <a:rPr lang="ru-RU" b="1" dirty="0">
                <a:solidFill>
                  <a:srgbClr val="002060"/>
                </a:solidFill>
              </a:rPr>
              <a:t>экспедиции 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туристические походы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обучающие </a:t>
            </a:r>
            <a:r>
              <a:rPr lang="ru-RU" b="1" dirty="0">
                <a:solidFill>
                  <a:srgbClr val="002060"/>
                </a:solidFill>
              </a:rPr>
              <a:t>игры </a:t>
            </a:r>
            <a:r>
              <a:rPr lang="ru-RU" b="1" dirty="0" smtClean="0">
                <a:solidFill>
                  <a:srgbClr val="002060"/>
                </a:solidFill>
              </a:rPr>
              <a:t>(ролевые и деловые)  - моделирование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- викторины </a:t>
            </a:r>
            <a:r>
              <a:rPr lang="ru-RU" b="1" dirty="0" err="1" smtClean="0">
                <a:solidFill>
                  <a:srgbClr val="002060"/>
                </a:solidFill>
              </a:rPr>
              <a:t>идр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963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4924" y="10686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Helvetica Neue"/>
              </a:rPr>
              <a:t>  К </a:t>
            </a:r>
            <a:r>
              <a:rPr lang="ru-RU" b="1" dirty="0">
                <a:solidFill>
                  <a:srgbClr val="7030A0"/>
                </a:solidFill>
                <a:latin typeface="Helvetica Neue"/>
              </a:rPr>
              <a:t>нетрадиционным </a:t>
            </a:r>
            <a:r>
              <a:rPr lang="ru-RU" b="1" dirty="0" smtClean="0">
                <a:solidFill>
                  <a:srgbClr val="7030A0"/>
                </a:solidFill>
                <a:latin typeface="Helvetica Neue"/>
              </a:rPr>
              <a:t>видам занятий:</a:t>
            </a:r>
            <a:br>
              <a:rPr lang="ru-RU" b="1" dirty="0" smtClean="0">
                <a:solidFill>
                  <a:srgbClr val="7030A0"/>
                </a:solidFill>
                <a:latin typeface="Helvetica Neue"/>
              </a:rPr>
            </a:br>
            <a:r>
              <a:rPr lang="ru-RU" b="1" dirty="0" smtClean="0">
                <a:solidFill>
                  <a:srgbClr val="7030A0"/>
                </a:solidFill>
                <a:latin typeface="Helvetica Neue"/>
              </a:rPr>
              <a:t/>
            </a:r>
            <a:br>
              <a:rPr lang="ru-RU" b="1" dirty="0" smtClean="0">
                <a:solidFill>
                  <a:srgbClr val="7030A0"/>
                </a:solidFill>
                <a:latin typeface="Helvetica Neue"/>
              </a:rPr>
            </a:br>
            <a:r>
              <a:rPr lang="ru-RU" b="1" dirty="0">
                <a:solidFill>
                  <a:srgbClr val="002060"/>
                </a:solidFill>
                <a:latin typeface="Helvetica Neue"/>
              </a:rPr>
              <a:t>-</a:t>
            </a: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> презентацию</a:t>
            </a:r>
            <a:br>
              <a:rPr lang="ru-RU" b="1" dirty="0" smtClean="0">
                <a:solidFill>
                  <a:srgbClr val="002060"/>
                </a:solidFill>
                <a:latin typeface="Helvetica Neue"/>
              </a:rPr>
            </a:b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>- защиту </a:t>
            </a:r>
            <a:r>
              <a:rPr lang="ru-RU" b="1" dirty="0">
                <a:solidFill>
                  <a:srgbClr val="002060"/>
                </a:solidFill>
                <a:latin typeface="Helvetica Neue"/>
              </a:rPr>
              <a:t>проекта </a:t>
            </a: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Helvetica Neue"/>
              </a:rPr>
            </a:b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>- круглый </a:t>
            </a:r>
            <a:r>
              <a:rPr lang="ru-RU" b="1" dirty="0">
                <a:solidFill>
                  <a:srgbClr val="002060"/>
                </a:solidFill>
                <a:latin typeface="Helvetica Neue"/>
              </a:rPr>
              <a:t>стол </a:t>
            </a: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Helvetica Neue"/>
              </a:rPr>
            </a:b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>- </a:t>
            </a:r>
            <a:r>
              <a:rPr lang="ru-RU" b="1" dirty="0">
                <a:solidFill>
                  <a:srgbClr val="002060"/>
                </a:solidFill>
                <a:latin typeface="Helvetica Neue"/>
              </a:rPr>
              <a:t>мозговую атаку </a:t>
            </a: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Helvetica Neue"/>
              </a:rPr>
            </a:b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>- ролевые </a:t>
            </a:r>
            <a:r>
              <a:rPr lang="ru-RU" b="1" dirty="0">
                <a:solidFill>
                  <a:srgbClr val="002060"/>
                </a:solidFill>
                <a:latin typeface="Helvetica Neue"/>
              </a:rPr>
              <a:t>игры </a:t>
            </a: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Helvetica Neue"/>
              </a:rPr>
            </a:br>
            <a:r>
              <a:rPr lang="ru-RU" b="1" dirty="0" smtClean="0">
                <a:solidFill>
                  <a:srgbClr val="002060"/>
                </a:solidFill>
                <a:latin typeface="Helvetica Neue"/>
              </a:rPr>
              <a:t>- и т.д.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977552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24" y="6241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sz="4400" b="1" dirty="0">
                <a:solidFill>
                  <a:srgbClr val="002060"/>
                </a:solidFill>
              </a:rPr>
              <a:t>Методическая разработка- </a:t>
            </a:r>
            <a:r>
              <a:rPr lang="ru-RU" b="1" dirty="0">
                <a:solidFill>
                  <a:srgbClr val="7030A0"/>
                </a:solidFill>
              </a:rPr>
              <a:t>это пособие, раскрывающее формы, средства, методы обучения, элементы современных педагогических технологий или сами технологии о бучения и воспитания применительно к конкретной теме урока, теме учебной программы, преподаванию курса в целом. Методическая разработка может быть как индивидуальной, так и коллективной работой. </a:t>
            </a:r>
          </a:p>
        </p:txBody>
      </p:sp>
    </p:spTree>
    <p:extLst>
      <p:ext uri="{BB962C8B-B14F-4D97-AF65-F5344CB8AC3E}">
        <p14:creationId xmlns:p14="http://schemas.microsoft.com/office/powerpoint/2010/main" val="2755397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4424" y="0"/>
            <a:ext cx="8911687" cy="128089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Структура</a:t>
            </a:r>
            <a:r>
              <a:rPr lang="ru-RU" sz="4000" b="1" dirty="0">
                <a:solidFill>
                  <a:srgbClr val="002060"/>
                </a:solidFill>
              </a:rPr>
              <a:t/>
            </a:r>
            <a:br>
              <a:rPr lang="ru-RU" sz="4000" b="1" dirty="0">
                <a:solidFill>
                  <a:srgbClr val="002060"/>
                </a:solidFill>
              </a:rPr>
            </a:br>
            <a:r>
              <a:rPr lang="ru-RU" sz="4000" b="1" dirty="0">
                <a:solidFill>
                  <a:srgbClr val="002060"/>
                </a:solidFill>
              </a:rPr>
              <a:t/>
            </a:r>
            <a:br>
              <a:rPr lang="ru-RU" sz="4000" b="1" dirty="0">
                <a:solidFill>
                  <a:srgbClr val="00206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03499" y="671691"/>
            <a:ext cx="805874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 smtClean="0">
              <a:solidFill>
                <a:srgbClr val="7030A0"/>
              </a:solidFill>
            </a:endParaRPr>
          </a:p>
          <a:p>
            <a:r>
              <a:rPr lang="ru-RU" sz="3600" b="1" dirty="0" smtClean="0">
                <a:solidFill>
                  <a:srgbClr val="7030A0"/>
                </a:solidFill>
              </a:rPr>
              <a:t>1. Название разработки.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2. Название и форма   проведения.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3. Автор.</a:t>
            </a:r>
          </a:p>
          <a:p>
            <a:r>
              <a:rPr lang="ru-RU" sz="3600" b="1" dirty="0">
                <a:solidFill>
                  <a:srgbClr val="7030A0"/>
                </a:solidFill>
              </a:rPr>
              <a:t>4</a:t>
            </a:r>
            <a:r>
              <a:rPr lang="ru-RU" sz="3600" b="1" dirty="0" smtClean="0">
                <a:solidFill>
                  <a:srgbClr val="7030A0"/>
                </a:solidFill>
              </a:rPr>
              <a:t>. Содержание(глава-страница).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5.Введение </a:t>
            </a:r>
            <a:r>
              <a:rPr lang="en-US" sz="3600" b="1" dirty="0" smtClean="0">
                <a:solidFill>
                  <a:srgbClr val="7030A0"/>
                </a:solidFill>
              </a:rPr>
              <a:t>(</a:t>
            </a:r>
            <a:r>
              <a:rPr lang="ru-RU" sz="3600" b="1" dirty="0" smtClean="0">
                <a:solidFill>
                  <a:srgbClr val="7030A0"/>
                </a:solidFill>
              </a:rPr>
              <a:t>актуальность, цель и задачи, методы, оборудование, условия проведения). </a:t>
            </a:r>
          </a:p>
        </p:txBody>
      </p:sp>
    </p:spTree>
    <p:extLst>
      <p:ext uri="{BB962C8B-B14F-4D97-AF65-F5344CB8AC3E}">
        <p14:creationId xmlns:p14="http://schemas.microsoft.com/office/powerpoint/2010/main" val="323161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alpha val="6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410" y="408562"/>
            <a:ext cx="10614496" cy="12043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</a:rPr>
              <a:t>Методическая продукция </a:t>
            </a:r>
            <a:br>
              <a:rPr lang="ru-RU" sz="6000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</a:rPr>
              <a:t>один из способов выражения и   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</a:rPr>
              <a:t>распространения педагогических знаний.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</a:rPr>
              <a:t>ТИПЫ  И ВИДЫ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sz="27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285132"/>
              </p:ext>
            </p:extLst>
          </p:nvPr>
        </p:nvGraphicFramePr>
        <p:xfrm>
          <a:off x="526140" y="2938780"/>
          <a:ext cx="11258637" cy="1188720"/>
        </p:xfrm>
        <a:graphic>
          <a:graphicData uri="http://schemas.openxmlformats.org/drawingml/2006/table">
            <a:tbl>
              <a:tblPr/>
              <a:tblGrid>
                <a:gridCol w="11258637"/>
              </a:tblGrid>
              <a:tr h="91026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Информационные                      Прикладная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</a:rPr>
                        <a:t>          </a:t>
                      </a:r>
                      <a:r>
                        <a:rPr lang="ru-RU" sz="2400" b="1" baseline="0" dirty="0" err="1" smtClean="0">
                          <a:solidFill>
                            <a:srgbClr val="002060"/>
                          </a:solidFill>
                        </a:rPr>
                        <a:t>Исследовательско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</a:rPr>
                        <a:t>-  </a:t>
                      </a:r>
                    </a:p>
                    <a:p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</a:rPr>
                        <a:t>                                                                                        продуктивная         </a:t>
                      </a:r>
                    </a:p>
                    <a:p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67440" y="4270778"/>
            <a:ext cx="35728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 Информационно-пропагандистская</a:t>
            </a:r>
          </a:p>
          <a:p>
            <a:pPr algn="ctr"/>
            <a:endParaRPr lang="ru-RU" sz="2400" b="1" dirty="0">
              <a:solidFill>
                <a:srgbClr val="7030A0"/>
              </a:solidFill>
            </a:endParaRPr>
          </a:p>
          <a:p>
            <a:pPr algn="ctr"/>
            <a:r>
              <a:rPr lang="ru-RU" sz="2400" b="1" dirty="0">
                <a:solidFill>
                  <a:srgbClr val="7030A0"/>
                </a:solidFill>
              </a:rPr>
              <a:t>И</a:t>
            </a:r>
            <a:r>
              <a:rPr lang="ru-RU" sz="2400" b="1" dirty="0" smtClean="0">
                <a:solidFill>
                  <a:srgbClr val="7030A0"/>
                </a:solidFill>
              </a:rPr>
              <a:t>нформационно - нормативная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01796" y="4270778"/>
            <a:ext cx="2383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Знаково- графическая</a:t>
            </a:r>
          </a:p>
          <a:p>
            <a:pPr algn="ctr"/>
            <a:endParaRPr lang="ru-RU" sz="2400" b="1" dirty="0">
              <a:solidFill>
                <a:srgbClr val="7030A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Техническая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903453" y="4253084"/>
            <a:ext cx="28394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Проектная</a:t>
            </a:r>
          </a:p>
          <a:p>
            <a:pPr algn="ctr"/>
            <a:endParaRPr lang="ru-RU" sz="2400" b="1" dirty="0">
              <a:solidFill>
                <a:srgbClr val="7030A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Технологическая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96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08300" y="1000036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5. </a:t>
            </a:r>
            <a:r>
              <a:rPr lang="ru-RU" sz="3600" b="1" dirty="0">
                <a:solidFill>
                  <a:srgbClr val="7030A0"/>
                </a:solidFill>
              </a:rPr>
              <a:t>Основная </a:t>
            </a:r>
            <a:r>
              <a:rPr lang="ru-RU" sz="3600" b="1" dirty="0" smtClean="0">
                <a:solidFill>
                  <a:srgbClr val="7030A0"/>
                </a:solidFill>
              </a:rPr>
              <a:t>часть (ход   проведения).</a:t>
            </a:r>
            <a:endParaRPr lang="ru-RU" sz="3600" b="1" dirty="0">
              <a:solidFill>
                <a:srgbClr val="7030A0"/>
              </a:solidFill>
            </a:endParaRPr>
          </a:p>
          <a:p>
            <a:r>
              <a:rPr lang="ru-RU" sz="3600" b="1" dirty="0" smtClean="0">
                <a:solidFill>
                  <a:srgbClr val="7030A0"/>
                </a:solidFill>
              </a:rPr>
              <a:t>6. Заключение (выводы и рекомендации).</a:t>
            </a:r>
            <a:endParaRPr lang="ru-RU" sz="3600" b="1" dirty="0">
              <a:solidFill>
                <a:srgbClr val="7030A0"/>
              </a:solidFill>
            </a:endParaRPr>
          </a:p>
          <a:p>
            <a:r>
              <a:rPr lang="ru-RU" sz="3600" b="1" dirty="0" smtClean="0">
                <a:solidFill>
                  <a:srgbClr val="7030A0"/>
                </a:solidFill>
              </a:rPr>
              <a:t>7. </a:t>
            </a:r>
            <a:r>
              <a:rPr lang="ru-RU" sz="3600" b="1" dirty="0">
                <a:solidFill>
                  <a:srgbClr val="7030A0"/>
                </a:solidFill>
              </a:rPr>
              <a:t>Список    использованных источников.</a:t>
            </a:r>
          </a:p>
          <a:p>
            <a:r>
              <a:rPr lang="ru-RU" sz="3600" b="1" dirty="0">
                <a:solidFill>
                  <a:srgbClr val="7030A0"/>
                </a:solidFill>
              </a:rPr>
              <a:t>7. Приложения. </a:t>
            </a:r>
          </a:p>
        </p:txBody>
      </p:sp>
    </p:spTree>
    <p:extLst>
      <p:ext uri="{BB962C8B-B14F-4D97-AF65-F5344CB8AC3E}">
        <p14:creationId xmlns:p14="http://schemas.microsoft.com/office/powerpoint/2010/main" val="30232507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8748" y="206866"/>
            <a:ext cx="8911687" cy="1280890"/>
          </a:xfrm>
        </p:spPr>
        <p:txBody>
          <a:bodyPr/>
          <a:lstStyle/>
          <a:p>
            <a:r>
              <a:rPr lang="ru-RU" b="1" dirty="0">
                <a:solidFill>
                  <a:srgbClr val="7030A0"/>
                </a:solidFill>
              </a:rPr>
              <a:t>Требования, предъявляемые к методической </a:t>
            </a:r>
            <a:r>
              <a:rPr lang="ru-RU" b="1" dirty="0" smtClean="0">
                <a:solidFill>
                  <a:srgbClr val="7030A0"/>
                </a:solidFill>
              </a:rPr>
              <a:t>разработке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11879" y="1348056"/>
            <a:ext cx="912674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>
                <a:solidFill>
                  <a:srgbClr val="002060"/>
                </a:solidFill>
              </a:rPr>
              <a:t>1. </a:t>
            </a:r>
            <a:r>
              <a:rPr lang="ru-RU" sz="2800" b="1" dirty="0">
                <a:solidFill>
                  <a:srgbClr val="002060"/>
                </a:solidFill>
              </a:rPr>
              <a:t>Содержание методической разработки </a:t>
            </a:r>
            <a:r>
              <a:rPr lang="ru-RU" sz="2800" b="1" dirty="0" smtClean="0">
                <a:solidFill>
                  <a:srgbClr val="002060"/>
                </a:solidFill>
              </a:rPr>
              <a:t>    должно </a:t>
            </a:r>
            <a:r>
              <a:rPr lang="ru-RU" sz="2800" b="1" dirty="0">
                <a:solidFill>
                  <a:srgbClr val="002060"/>
                </a:solidFill>
              </a:rPr>
              <a:t>четко соответствовать теме и цели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 2</a:t>
            </a:r>
            <a:r>
              <a:rPr lang="ru-RU" sz="2800" b="1" dirty="0">
                <a:solidFill>
                  <a:srgbClr val="002060"/>
                </a:solidFill>
              </a:rPr>
              <a:t>. Содержание методической разработки должно быть таким, чтобы педагоги могли получить сведения о наиболее рациональной организации учебного процесса, эффективности методов и методических приемов, формах изложения учебного материала, применения современных технических и информационных средств обучения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36591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22098" y="845389"/>
            <a:ext cx="891971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3</a:t>
            </a:r>
            <a:r>
              <a:rPr lang="ru-RU" sz="2800" b="1" dirty="0">
                <a:solidFill>
                  <a:srgbClr val="002060"/>
                </a:solidFill>
              </a:rPr>
              <a:t>. Авторские (частные) методики не должны повторять содержание учебников и учебных программ, описывать изучаемые явления и технические объекты, освещать вопросы, изложенные в общепедагогической литературе.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</a:p>
          <a:p>
            <a:endParaRPr lang="ru-RU" sz="2800" b="1" dirty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4. Материал должен быть систематизирован, изложен максимально просто и четко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9139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87600" y="530136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 </a:t>
            </a:r>
            <a:r>
              <a:rPr lang="ru-RU" sz="2800" b="1" dirty="0" smtClean="0">
                <a:solidFill>
                  <a:srgbClr val="002060"/>
                </a:solidFill>
              </a:rPr>
              <a:t>5. «Язык» </a:t>
            </a:r>
            <a:r>
              <a:rPr lang="ru-RU" sz="2800" b="1" dirty="0">
                <a:solidFill>
                  <a:srgbClr val="002060"/>
                </a:solidFill>
              </a:rPr>
              <a:t>методической разработки должен быть четким, лаконичным, грамотным, убедительным. Применяемая терминология должна </a:t>
            </a:r>
            <a:r>
              <a:rPr lang="ru-RU" sz="2800" b="1" dirty="0" smtClean="0">
                <a:solidFill>
                  <a:srgbClr val="002060"/>
                </a:solidFill>
              </a:rPr>
              <a:t>соответствовать программе.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7600" y="3053751"/>
            <a:ext cx="6790906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</a:p>
          <a:p>
            <a:endParaRPr lang="ru-RU" dirty="0"/>
          </a:p>
          <a:p>
            <a:r>
              <a:rPr lang="ru-RU" dirty="0" smtClean="0"/>
              <a:t>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6. </a:t>
            </a:r>
            <a:r>
              <a:rPr lang="ru-RU" sz="2800" b="1" dirty="0">
                <a:solidFill>
                  <a:srgbClr val="002060"/>
                </a:solidFill>
              </a:rPr>
              <a:t>Рекомендуемые методы, методические приемы, формы и средства обучения должны обосноваться ссылками на свой педагогический </a:t>
            </a:r>
            <a:r>
              <a:rPr lang="ru-RU" sz="2800" b="1" dirty="0" smtClean="0">
                <a:solidFill>
                  <a:srgbClr val="002060"/>
                </a:solidFill>
              </a:rPr>
              <a:t>опыт.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7894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40100" y="303243"/>
            <a:ext cx="6096000" cy="640175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   </a:t>
            </a:r>
            <a:r>
              <a:rPr lang="ru-RU" sz="2800" b="1" dirty="0" smtClean="0">
                <a:solidFill>
                  <a:srgbClr val="002060"/>
                </a:solidFill>
              </a:rPr>
              <a:t>7</a:t>
            </a:r>
            <a:r>
              <a:rPr lang="ru-RU" sz="2800" b="1" dirty="0">
                <a:solidFill>
                  <a:srgbClr val="002060"/>
                </a:solidFill>
              </a:rPr>
              <a:t>. Методическая разработка должна учитывать конкретные </a:t>
            </a:r>
            <a:r>
              <a:rPr lang="ru-RU" sz="2800" b="1" dirty="0" err="1">
                <a:solidFill>
                  <a:srgbClr val="002060"/>
                </a:solidFill>
              </a:rPr>
              <a:t>материальнотехнические</a:t>
            </a:r>
            <a:r>
              <a:rPr lang="ru-RU" sz="2800" b="1" dirty="0">
                <a:solidFill>
                  <a:srgbClr val="002060"/>
                </a:solidFill>
              </a:rPr>
              <a:t> условия осуществления учебно-воспитательного </a:t>
            </a:r>
            <a:r>
              <a:rPr lang="ru-RU" sz="2800" b="1" dirty="0" smtClean="0">
                <a:solidFill>
                  <a:srgbClr val="002060"/>
                </a:solidFill>
              </a:rPr>
              <a:t>процесса.</a:t>
            </a:r>
            <a:endParaRPr lang="ru-RU" sz="2800" b="1" dirty="0"/>
          </a:p>
          <a:p>
            <a:endParaRPr lang="ru-RU" dirty="0" smtClean="0"/>
          </a:p>
          <a:p>
            <a:r>
              <a:rPr lang="ru-RU" sz="2800" b="1" dirty="0" smtClean="0">
                <a:solidFill>
                  <a:srgbClr val="002060"/>
                </a:solidFill>
              </a:rPr>
              <a:t>   8</a:t>
            </a:r>
            <a:r>
              <a:rPr lang="ru-RU" sz="2800" b="1" dirty="0">
                <a:solidFill>
                  <a:srgbClr val="002060"/>
                </a:solidFill>
              </a:rPr>
              <a:t>. . Методическая </a:t>
            </a:r>
            <a:r>
              <a:rPr lang="ru-RU" sz="2800" b="1" dirty="0" smtClean="0">
                <a:solidFill>
                  <a:srgbClr val="002060"/>
                </a:solidFill>
              </a:rPr>
              <a:t>разработка должна ориентировать </a:t>
            </a:r>
            <a:r>
              <a:rPr lang="ru-RU" sz="2800" b="1" dirty="0">
                <a:solidFill>
                  <a:srgbClr val="002060"/>
                </a:solidFill>
              </a:rPr>
              <a:t>организацию учебного процесса в направлении широкого применении активных форм и методов обучения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5476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21000" y="813138"/>
            <a:ext cx="6096000" cy="569386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   </a:t>
            </a:r>
            <a:r>
              <a:rPr lang="ru-RU" sz="2800" b="1" dirty="0" smtClean="0">
                <a:solidFill>
                  <a:srgbClr val="002060"/>
                </a:solidFill>
              </a:rPr>
              <a:t>9</a:t>
            </a:r>
            <a:r>
              <a:rPr lang="ru-RU" sz="2800" b="1" dirty="0">
                <a:solidFill>
                  <a:srgbClr val="002060"/>
                </a:solidFill>
              </a:rPr>
              <a:t>. Методическая разработка должна раскрывать вопрос «Как учить</a:t>
            </a:r>
            <a:r>
              <a:rPr lang="ru-RU" sz="2800" b="1" dirty="0" smtClean="0">
                <a:solidFill>
                  <a:srgbClr val="002060"/>
                </a:solidFill>
              </a:rPr>
              <a:t>».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r>
              <a:rPr lang="ru-RU" sz="2800" b="1" dirty="0" smtClean="0">
                <a:solidFill>
                  <a:srgbClr val="002060"/>
                </a:solidFill>
              </a:rPr>
              <a:t>   10</a:t>
            </a:r>
            <a:r>
              <a:rPr lang="ru-RU" sz="2800" b="1" dirty="0">
                <a:solidFill>
                  <a:srgbClr val="002060"/>
                </a:solidFill>
              </a:rPr>
              <a:t>. </a:t>
            </a:r>
            <a:r>
              <a:rPr lang="ru-RU" sz="2800" b="1" dirty="0" smtClean="0">
                <a:solidFill>
                  <a:srgbClr val="002060"/>
                </a:solidFill>
              </a:rPr>
              <a:t>Методическая </a:t>
            </a:r>
            <a:r>
              <a:rPr lang="ru-RU" sz="2800" b="1" dirty="0">
                <a:solidFill>
                  <a:srgbClr val="002060"/>
                </a:solidFill>
              </a:rPr>
              <a:t>разработка </a:t>
            </a:r>
            <a:r>
              <a:rPr lang="ru-RU" sz="2800" b="1" dirty="0" smtClean="0">
                <a:solidFill>
                  <a:srgbClr val="002060"/>
                </a:solidFill>
              </a:rPr>
              <a:t>должна </a:t>
            </a:r>
            <a:r>
              <a:rPr lang="ru-RU" sz="2800" b="1" dirty="0">
                <a:solidFill>
                  <a:srgbClr val="002060"/>
                </a:solidFill>
              </a:rPr>
              <a:t>содержать конкретные материалы, которые может использовать педагог в своей работе (</a:t>
            </a:r>
            <a:r>
              <a:rPr lang="ru-RU" sz="2800" b="1" dirty="0" smtClean="0">
                <a:solidFill>
                  <a:srgbClr val="002060"/>
                </a:solidFill>
              </a:rPr>
              <a:t>карточки-задания</a:t>
            </a:r>
            <a:r>
              <a:rPr lang="ru-RU" sz="2800" b="1" dirty="0">
                <a:solidFill>
                  <a:srgbClr val="002060"/>
                </a:solidFill>
              </a:rPr>
              <a:t>, образцы УПД, планы уроков, инструкции для проведения лабораторных работ, </a:t>
            </a:r>
            <a:r>
              <a:rPr lang="ru-RU" sz="2800" b="1" dirty="0" smtClean="0">
                <a:solidFill>
                  <a:srgbClr val="002060"/>
                </a:solidFill>
              </a:rPr>
              <a:t>карточки, </a:t>
            </a:r>
            <a:r>
              <a:rPr lang="ru-RU" sz="2800" b="1" dirty="0">
                <a:solidFill>
                  <a:srgbClr val="002060"/>
                </a:solidFill>
              </a:rPr>
              <a:t>схемы, </a:t>
            </a:r>
            <a:r>
              <a:rPr lang="ru-RU" sz="2800" b="1" dirty="0" smtClean="0">
                <a:solidFill>
                  <a:srgbClr val="002060"/>
                </a:solidFill>
              </a:rPr>
              <a:t>и  т. д.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381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8324" y="1411510"/>
            <a:ext cx="8911687" cy="128089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Спасибо</a:t>
            </a:r>
            <a:br>
              <a:rPr lang="ru-RU" sz="7200" b="1" dirty="0" smtClean="0">
                <a:solidFill>
                  <a:srgbClr val="002060"/>
                </a:solidFill>
              </a:rPr>
            </a:br>
            <a:r>
              <a:rPr lang="ru-RU" sz="7200" b="1" dirty="0" smtClean="0">
                <a:solidFill>
                  <a:srgbClr val="002060"/>
                </a:solidFill>
              </a:rPr>
              <a:t>      за </a:t>
            </a:r>
            <a:br>
              <a:rPr lang="ru-RU" sz="7200" b="1" dirty="0" smtClean="0">
                <a:solidFill>
                  <a:srgbClr val="002060"/>
                </a:solidFill>
              </a:rPr>
            </a:br>
            <a:r>
              <a:rPr lang="ru-RU" sz="7200" b="1" dirty="0" smtClean="0">
                <a:solidFill>
                  <a:srgbClr val="002060"/>
                </a:solidFill>
              </a:rPr>
              <a:t>внимание!</a:t>
            </a:r>
            <a:endParaRPr lang="ru-RU" sz="7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05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2931048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Информационно-пропагандистские</a:t>
            </a:r>
            <a:r>
              <a:rPr lang="ru-RU" sz="4000" b="1" dirty="0" smtClean="0"/>
              <a:t> </a:t>
            </a:r>
            <a:br>
              <a:rPr lang="ru-RU" sz="40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600" b="1" dirty="0" smtClean="0">
                <a:solidFill>
                  <a:srgbClr val="7030A0"/>
                </a:solidFill>
              </a:rPr>
              <a:t>- методическое описание 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- аннотация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- информационный плакат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- реферат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- буклет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- информационно-методическая выставка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- пресс-релиз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- портфолио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7030A0"/>
                </a:solidFill>
              </a:rPr>
              <a:t>- тематическая папка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71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    </a:t>
            </a:r>
            <a:r>
              <a:rPr lang="ru-RU" sz="4000" b="1" dirty="0">
                <a:solidFill>
                  <a:srgbClr val="002060"/>
                </a:solidFill>
              </a:rPr>
              <a:t>Данный вид методической продукции</a:t>
            </a:r>
            <a:r>
              <a:rPr lang="ru-RU" sz="4000" b="1" i="1" dirty="0">
                <a:solidFill>
                  <a:srgbClr val="002060"/>
                </a:solidFill>
              </a:rPr>
              <a:t> </a:t>
            </a:r>
            <a:r>
              <a:rPr lang="ru-RU" sz="4000" b="1" dirty="0">
                <a:solidFill>
                  <a:srgbClr val="002060"/>
                </a:solidFill>
              </a:rPr>
              <a:t>содержит сведения, подлежащие распространению, разъяснения приемов и методов, анализ  опыта, описания педагогических технологий, ориентирует в текущих событиях, пропагандирует  наиболее важные и актуальные направления педагогической деятельности.</a:t>
            </a:r>
            <a:br>
              <a:rPr lang="ru-RU" sz="4000" b="1" dirty="0">
                <a:solidFill>
                  <a:srgbClr val="00206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19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7032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6700" b="1" dirty="0" smtClean="0">
                <a:solidFill>
                  <a:schemeClr val="accent1">
                    <a:lumMod val="50000"/>
                  </a:schemeClr>
                </a:solidFill>
              </a:rPr>
              <a:t>Информационно-нормативные</a:t>
            </a:r>
            <a:r>
              <a:rPr lang="ru-RU" sz="67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67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инструкция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положение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информационно-методическое       письмо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план работы</a:t>
            </a:r>
            <a:br>
              <a:rPr lang="ru-RU" sz="4900" b="1" dirty="0" smtClean="0">
                <a:solidFill>
                  <a:srgbClr val="7030A0"/>
                </a:solidFill>
              </a:rPr>
            </a:br>
            <a:r>
              <a:rPr lang="ru-RU" sz="4900" b="1" dirty="0" smtClean="0">
                <a:solidFill>
                  <a:srgbClr val="7030A0"/>
                </a:solidFill>
              </a:rPr>
              <a:t>- циклограмма (</a:t>
            </a:r>
            <a:r>
              <a:rPr lang="ru-RU" sz="4900" b="1" dirty="0" err="1" smtClean="0">
                <a:solidFill>
                  <a:srgbClr val="7030A0"/>
                </a:solidFill>
              </a:rPr>
              <a:t>органимграмма</a:t>
            </a:r>
            <a:r>
              <a:rPr lang="ru-RU" sz="4900" b="1" dirty="0" smtClean="0">
                <a:solidFill>
                  <a:srgbClr val="7030A0"/>
                </a:solidFill>
              </a:rPr>
              <a:t>)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6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    </a:t>
            </a:r>
            <a:r>
              <a:rPr lang="ru-RU" b="1" dirty="0" smtClean="0">
                <a:solidFill>
                  <a:srgbClr val="002060"/>
                </a:solidFill>
              </a:rPr>
              <a:t>Данная  </a:t>
            </a:r>
            <a:r>
              <a:rPr lang="ru-RU" b="1" dirty="0">
                <a:solidFill>
                  <a:srgbClr val="002060"/>
                </a:solidFill>
              </a:rPr>
              <a:t>продукция имеет свою специфику:  </a:t>
            </a:r>
            <a:r>
              <a:rPr lang="ru-RU" b="1" dirty="0" smtClean="0">
                <a:solidFill>
                  <a:srgbClr val="002060"/>
                </a:solidFill>
              </a:rPr>
              <a:t>  </a:t>
            </a:r>
            <a:r>
              <a:rPr lang="ru-RU" b="1" dirty="0">
                <a:solidFill>
                  <a:srgbClr val="002060"/>
                </a:solidFill>
              </a:rPr>
              <a:t>предлагает, указывает, разъясняет цели и порядок действия, технологии и методики организации образовательного процесса, проведения мероприятий, акций, демонстрирует возможные приемы и формы организации массовых дел.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727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199" y="50199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  <a:t>Знаково-графические</a:t>
            </a:r>
            <a:b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rgbClr val="7030A0"/>
                </a:solidFill>
              </a:rPr>
              <a:t>- </a:t>
            </a:r>
            <a:r>
              <a:rPr lang="ru-RU" sz="4400" b="1" dirty="0" smtClean="0">
                <a:solidFill>
                  <a:srgbClr val="7030A0"/>
                </a:solidFill>
              </a:rPr>
              <a:t>плакаты</a:t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>- схемы, графики</a:t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>- раздаточный дидактический материал</a:t>
            </a:r>
            <a:endParaRPr lang="ru-RU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28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</a:rPr>
              <a:t>   </a:t>
            </a:r>
            <a:r>
              <a:rPr lang="ru-RU" sz="4400" b="1" dirty="0">
                <a:solidFill>
                  <a:srgbClr val="002060"/>
                </a:solidFill>
              </a:rPr>
              <a:t>Данный вид методической продукции</a:t>
            </a:r>
            <a:r>
              <a:rPr lang="ru-RU" sz="4400" b="1" i="1" dirty="0">
                <a:solidFill>
                  <a:srgbClr val="002060"/>
                </a:solidFill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</a:rPr>
              <a:t>представляет </a:t>
            </a:r>
            <a:r>
              <a:rPr lang="ru-RU" sz="4400" b="1" dirty="0">
                <a:solidFill>
                  <a:srgbClr val="002060"/>
                </a:solidFill>
              </a:rPr>
              <a:t>собой вспомогательный материал, иллюстрирующий, более полно  раскрывающий тему, отраженную в других видах методической продукции.</a:t>
            </a:r>
            <a:br>
              <a:rPr lang="ru-RU" sz="4400" b="1" dirty="0">
                <a:solidFill>
                  <a:srgbClr val="002060"/>
                </a:solidFill>
              </a:rPr>
            </a:b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280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506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6700" b="1" dirty="0" smtClean="0">
                <a:solidFill>
                  <a:schemeClr val="accent1">
                    <a:lumMod val="50000"/>
                  </a:schemeClr>
                </a:solidFill>
              </a:rPr>
              <a:t>Технические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>- </a:t>
            </a:r>
            <a:r>
              <a:rPr lang="ru-RU" sz="4400" b="1" dirty="0">
                <a:solidFill>
                  <a:srgbClr val="7030A0"/>
                </a:solidFill>
              </a:rPr>
              <a:t>аудиозапись</a:t>
            </a:r>
            <a:r>
              <a:rPr lang="ru-RU" sz="4400" b="1" dirty="0" smtClean="0">
                <a:solidFill>
                  <a:srgbClr val="7030A0"/>
                </a:solidFill>
              </a:rPr>
              <a:t> и видеозапись</a:t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>- макет</a:t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>- техническая модель</a:t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>- компьютерный фонд (сайт, модуль, файл)</a:t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>- слайдовая презентация</a:t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>- видеофильм</a:t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/>
            </a:r>
            <a:br>
              <a:rPr lang="ru-RU" sz="4400" b="1" dirty="0" smtClean="0">
                <a:solidFill>
                  <a:srgbClr val="7030A0"/>
                </a:solidFill>
              </a:rPr>
            </a:br>
            <a:endParaRPr lang="ru-RU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56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1670</TotalTime>
  <Words>593</Words>
  <Application>Microsoft Office PowerPoint</Application>
  <PresentationFormat>Произвольный</PresentationFormat>
  <Paragraphs>77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Легкий дым</vt:lpstr>
      <vt:lpstr> Рекомендации  по созданию  методической продукции                                                                                                           Качурова Галина Давыдовна, методист                                                   первой квалификационной категории</vt:lpstr>
      <vt:lpstr>Методическая продукция  один из способов выражения и    распространения педагогических знаний.  ТИПЫ  И ВИДЫ </vt:lpstr>
      <vt:lpstr> Информационно-пропагандистские   - методическое описание  - аннотация - информационный плакат - реферат - буклет - информационно-методическая выставка - пресс-релиз - портфолио - тематическая папка</vt:lpstr>
      <vt:lpstr>    Данный вид методической продукции содержит сведения, подлежащие распространению, разъяснения приемов и методов, анализ  опыта, описания педагогических технологий, ориентирует в текущих событиях, пропагандирует  наиболее важные и актуальные направления педагогической деятельности. </vt:lpstr>
      <vt:lpstr>Информационно-нормативные - инструкция - положение - информационно-методическое       письмо - план работы - циклограмма (органимграмма)</vt:lpstr>
      <vt:lpstr>    Данная  продукция имеет свою специфику:    предлагает, указывает, разъясняет цели и порядок действия, технологии и методики организации образовательного процесса, проведения мероприятий, акций, демонстрирует возможные приемы и формы организации массовых дел. </vt:lpstr>
      <vt:lpstr>Знаково-графические  - плакаты - схемы, графики - раздаточный дидактический материал</vt:lpstr>
      <vt:lpstr>   Данный вид методической продукции представляет собой вспомогательный материал, иллюстрирующий, более полно  раскрывающий тему, отраженную в других видах методической продукции. </vt:lpstr>
      <vt:lpstr>Технические - аудиозапись и видеозапись - макет - техническая модель - компьютерный фонд (сайт, модуль, файл) - слайдовая презентация - видеофильм  </vt:lpstr>
      <vt:lpstr> Данный вид методической продукции представляет собой продукты с использование ТСО.</vt:lpstr>
      <vt:lpstr>Проектные  -концепция - проект - программа - модель</vt:lpstr>
      <vt:lpstr>   Проект (модель) – прототип, прообраз предлагаемого или возможного объекта, состояния, предшествующих воплощению задуманного в реальном продукте. </vt:lpstr>
      <vt:lpstr>Технологические - план-конспект - методическое пособие - учебно-методический комплекс - методические рекомендации - методическое описание (обобщение) опыта - сценарий  - методическая разработка </vt:lpstr>
      <vt:lpstr> План-конспект</vt:lpstr>
      <vt:lpstr>Тип занятия определяется  целью его проведения:   - изучения нового учебного материала;  - совершенствования знаний, умений и навыков; - обобщения и систематизации знаний; - контроля знаний, умений и навыков;        - комбинированный (интегрированный); </vt:lpstr>
      <vt:lpstr>К классическим видам относятся:   - лекции - семинары и коллоквиумы -  дискуссии - конференции  - экскурсии  - научные экспедиции  - туристические походы - обучающие игры (ролевые и деловые)  - моделирование - викторины идр.</vt:lpstr>
      <vt:lpstr>  К нетрадиционным видам занятий:  - презентацию - защиту проекта  - круглый стол  - мозговую атаку  - ролевые игры  - и т.д.</vt:lpstr>
      <vt:lpstr>Методическая разработка- это пособие, раскрывающее формы, средства, методы обучения, элементы современных педагогических технологий или сами технологии о бучения и воспитания применительно к конкретной теме урока, теме учебной программы, преподаванию курса в целом. Методическая разработка может быть как индивидуальной, так и коллективной работой. </vt:lpstr>
      <vt:lpstr>Структура  </vt:lpstr>
      <vt:lpstr>Презентация PowerPoint</vt:lpstr>
      <vt:lpstr>Требования, предъявляемые к методической разработке: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      за  внимание!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Нестандартные методики преподавания английского языка  в ДОУ</dc:title>
  <dc:creator>САША ПЛОТНИКОВ</dc:creator>
  <cp:lastModifiedBy>User</cp:lastModifiedBy>
  <cp:revision>146</cp:revision>
  <cp:lastPrinted>2018-11-19T03:56:15Z</cp:lastPrinted>
  <dcterms:created xsi:type="dcterms:W3CDTF">2017-08-30T16:26:56Z</dcterms:created>
  <dcterms:modified xsi:type="dcterms:W3CDTF">2021-12-16T03:18:22Z</dcterms:modified>
</cp:coreProperties>
</file>