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0" r:id="rId3"/>
    <p:sldId id="359" r:id="rId4"/>
    <p:sldId id="334" r:id="rId5"/>
    <p:sldId id="362" r:id="rId6"/>
    <p:sldId id="361" r:id="rId7"/>
    <p:sldId id="335" r:id="rId8"/>
    <p:sldId id="343" r:id="rId9"/>
    <p:sldId id="363" r:id="rId10"/>
    <p:sldId id="364" r:id="rId11"/>
    <p:sldId id="365" r:id="rId12"/>
    <p:sldId id="366" r:id="rId13"/>
    <p:sldId id="367" r:id="rId14"/>
    <p:sldId id="337" r:id="rId15"/>
    <p:sldId id="340" r:id="rId16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1B26EB3-9D08-4940-9CE2-1768653F9124}">
          <p14:sldIdLst>
            <p14:sldId id="256"/>
            <p14:sldId id="360"/>
            <p14:sldId id="359"/>
            <p14:sldId id="334"/>
            <p14:sldId id="362"/>
            <p14:sldId id="361"/>
            <p14:sldId id="335"/>
            <p14:sldId id="343"/>
            <p14:sldId id="363"/>
            <p14:sldId id="364"/>
            <p14:sldId id="365"/>
            <p14:sldId id="366"/>
            <p14:sldId id="367"/>
            <p14:sldId id="337"/>
            <p14:sldId id="340"/>
          </p14:sldIdLst>
        </p14:section>
        <p14:section name="Раздел без заголовка" id="{9116E9BF-4319-42E7-B8DF-A440D03FD4C1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истратор" initials="А" lastIdx="0" clrIdx="0">
    <p:extLst>
      <p:ext uri="{19B8F6BF-5375-455C-9EA6-DF929625EA0E}">
        <p15:presenceInfo xmlns="" xmlns:p15="http://schemas.microsoft.com/office/powerpoint/2012/main" userId="Администрато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1" autoAdjust="0"/>
    <p:restoredTop sz="94660"/>
  </p:normalViewPr>
  <p:slideViewPr>
    <p:cSldViewPr snapToGrid="0">
      <p:cViewPr varScale="1">
        <p:scale>
          <a:sx n="76" d="100"/>
          <a:sy n="76" d="100"/>
        </p:scale>
        <p:origin x="-72" y="-7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2A80B-173A-46E3-968B-2D5D551030F2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377363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DE0D6-E0F1-4A31-9028-FA1C96ED87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384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CBD56-6495-4336-93D7-C50992D6AA8D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C23DE-19E6-4C26-804C-AE8407B820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01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21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573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0366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525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3947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81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69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25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42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41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04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16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76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369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66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49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2B5DE-3FFE-4F66-9301-8DE7967A9033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DD4570-F652-440D-9080-4CB899AF6D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60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764105" y="0"/>
            <a:ext cx="9427895" cy="6347329"/>
          </a:xfrm>
        </p:spPr>
        <p:txBody>
          <a:bodyPr>
            <a:noAutofit/>
          </a:bodyPr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/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4400" b="1" i="1" dirty="0" smtClean="0">
                <a:solidFill>
                  <a:srgbClr val="7030A0"/>
                </a:solidFill>
              </a:rPr>
              <a:t>Самообразование педагогов-</a:t>
            </a:r>
            <a:br>
              <a:rPr lang="ru-RU" sz="4400" b="1" i="1" dirty="0" smtClean="0">
                <a:solidFill>
                  <a:srgbClr val="7030A0"/>
                </a:solidFill>
              </a:rPr>
            </a:br>
            <a:r>
              <a:rPr lang="ru-RU" sz="4400" b="1" i="1" dirty="0" smtClean="0">
                <a:solidFill>
                  <a:srgbClr val="7030A0"/>
                </a:solidFill>
              </a:rPr>
              <a:t> </a:t>
            </a:r>
            <a:r>
              <a:rPr lang="ru-RU" sz="4400" b="1" i="1" dirty="0" smtClean="0">
                <a:solidFill>
                  <a:srgbClr val="7030A0"/>
                </a:solidFill>
              </a:rPr>
              <a:t>главный ресурс повышения </a:t>
            </a:r>
            <a:r>
              <a:rPr lang="ru-RU" sz="4400" b="1" i="1" dirty="0" smtClean="0">
                <a:solidFill>
                  <a:srgbClr val="7030A0"/>
                </a:solidFill>
              </a:rPr>
              <a:t>профессионального мастерства</a:t>
            </a:r>
            <a:r>
              <a:rPr lang="ru-RU" sz="4400" b="1" dirty="0" smtClean="0">
                <a:solidFill>
                  <a:srgbClr val="7030A0"/>
                </a:solidFill>
              </a:rPr>
              <a:t/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rgbClr val="7030A0"/>
                </a:solidFill>
              </a:rPr>
              <a:t/>
            </a:r>
            <a:br>
              <a:rPr lang="ru-RU" sz="4400" b="1" dirty="0" smtClean="0">
                <a:solidFill>
                  <a:srgbClr val="7030A0"/>
                </a:solidFill>
              </a:rPr>
            </a:b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</a:t>
            </a:r>
            <a:b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</a:t>
            </a:r>
            <a:r>
              <a:rPr lang="ru-RU" sz="2000" b="1" i="1" dirty="0" err="1" smtClean="0">
                <a:solidFill>
                  <a:srgbClr val="A53010">
                    <a:lumMod val="50000"/>
                  </a:srgbClr>
                </a:solidFill>
              </a:rPr>
              <a:t>Качурова</a:t>
            </a:r>
            <a:r>
              <a:rPr lang="ru-RU" sz="2000" b="1" i="1" dirty="0" smtClean="0">
                <a:solidFill>
                  <a:srgbClr val="A53010">
                    <a:lumMod val="50000"/>
                  </a:srgbClr>
                </a:solidFill>
              </a:rPr>
              <a:t> </a:t>
            </a:r>
            <a:r>
              <a:rPr lang="ru-RU" sz="2000" b="1" i="1" dirty="0">
                <a:solidFill>
                  <a:srgbClr val="A53010">
                    <a:lumMod val="50000"/>
                  </a:srgbClr>
                </a:solidFill>
              </a:rPr>
              <a:t>Галина Давыдовна, методист </a:t>
            </a:r>
            <a:br>
              <a:rPr lang="ru-RU" sz="2000" b="1" i="1" dirty="0">
                <a:solidFill>
                  <a:srgbClr val="A53010">
                    <a:lumMod val="50000"/>
                  </a:srgbClr>
                </a:solidFill>
              </a:rPr>
            </a:br>
            <a:r>
              <a:rPr lang="ru-RU" sz="2000" b="1" i="1" dirty="0">
                <a:solidFill>
                  <a:srgbClr val="A53010">
                    <a:lumMod val="50000"/>
                  </a:srgbClr>
                </a:solidFill>
              </a:rPr>
              <a:t>                                                  первой квалификационной категории </a:t>
            </a:r>
            <a:br>
              <a:rPr lang="ru-RU" sz="2000" b="1" i="1" dirty="0">
                <a:solidFill>
                  <a:srgbClr val="A53010">
                    <a:lumMod val="50000"/>
                  </a:srgbClr>
                </a:solidFill>
              </a:rPr>
            </a:b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93" y="439487"/>
            <a:ext cx="2635624" cy="2603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6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532964" y="489639"/>
            <a:ext cx="2334984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прогностический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прогностический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включает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</a:t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над темой, разработку шагов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решению проблемы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планирование и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прогнозирование результатов.</a:t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32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5041" y="274486"/>
            <a:ext cx="8911687" cy="1280890"/>
          </a:xfrm>
        </p:spPr>
        <p:txBody>
          <a:bodyPr>
            <a:noAutofit/>
          </a:bodyPr>
          <a:lstStyle/>
          <a:p>
            <a:r>
              <a:rPr lang="ru-RU" sz="4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этап </a:t>
            </a:r>
            <a:r>
              <a:rPr lang="ru-RU" sz="4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практический</a:t>
            </a:r>
            <a:r>
              <a:rPr lang="ru-RU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которого происходит накопление педагогических фактов, их отбор и анализ, проверка новых методов </a:t>
            </a:r>
            <a:r>
              <a:rPr lang="ru-RU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работы, постановка </a:t>
            </a:r>
            <a:r>
              <a:rPr lang="ru-RU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экспериментов, формирование методического </a:t>
            </a:r>
            <a:r>
              <a:rPr lang="ru-RU" sz="4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комплекса, отслеживание </a:t>
            </a:r>
            <a:r>
              <a:rPr lang="ru-RU" sz="4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текущих и промежуточных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2892390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60" y="624109"/>
            <a:ext cx="9944752" cy="5938055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4-й этап – </a:t>
            </a: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обобщающий. </a:t>
            </a:r>
            <a:b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итогов,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результатов 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теме, презентация материалов на заседаниях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объединений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и педагогических 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советов.</a:t>
            </a:r>
            <a:b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037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9482" y="624110"/>
            <a:ext cx="9595129" cy="5722902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этап – внедренческий,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педагог в процессе дальнейшей работы</a:t>
            </a:r>
            <a:b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 собственный опыт, а также занимается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распространением</a:t>
            </a: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833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9" y="1"/>
            <a:ext cx="10632141" cy="1832550"/>
          </a:xfrm>
        </p:spPr>
        <p:txBody>
          <a:bodyPr>
            <a:normAutofit fontScale="90000"/>
          </a:bodyPr>
          <a:lstStyle/>
          <a:p>
            <a:r>
              <a:rPr lang="ru-RU" sz="53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Подводя </a:t>
            </a:r>
            <a:r>
              <a:rPr lang="ru-RU" sz="53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итог:</a:t>
            </a:r>
            <a:br>
              <a:rPr lang="ru-RU" sz="53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самообразования </a:t>
            </a:r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многообразны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в библиотеках с книгами, периодическими изданиями;</a:t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изучение материалов глобальной сети Интернет;</a:t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работе научных конференций, семинаров;</a:t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сетевых сообществах;</a:t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ведение собственной картотеки по исследуемой проблеме.</a:t>
            </a:r>
            <a:br>
              <a:rPr lang="ru-RU" sz="4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956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8324" y="1411510"/>
            <a:ext cx="8911687" cy="128089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Спасибо</a:t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7200" b="1" dirty="0" smtClean="0">
                <a:solidFill>
                  <a:srgbClr val="002060"/>
                </a:solidFill>
              </a:rPr>
              <a:t>      за </a:t>
            </a:r>
            <a:br>
              <a:rPr lang="ru-RU" sz="7200" b="1" dirty="0" smtClean="0">
                <a:solidFill>
                  <a:srgbClr val="002060"/>
                </a:solidFill>
              </a:rPr>
            </a:br>
            <a:r>
              <a:rPr lang="ru-RU" sz="7200" b="1" dirty="0" smtClean="0">
                <a:solidFill>
                  <a:srgbClr val="002060"/>
                </a:solidFill>
              </a:rPr>
              <a:t>внимание!</a:t>
            </a:r>
            <a:endParaRPr lang="ru-RU" sz="7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5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211914"/>
          </a:xfrm>
        </p:spPr>
        <p:txBody>
          <a:bodyPr>
            <a:normAutofit/>
          </a:bodyPr>
          <a:lstStyle/>
          <a:p>
            <a:r>
              <a:rPr lang="ru-RU" sz="6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«Мастерство учителя –</a:t>
            </a:r>
            <a:br>
              <a:rPr lang="ru-RU" sz="6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специальность, которой надо учиться»</a:t>
            </a:r>
            <a:br>
              <a:rPr lang="ru-RU" sz="6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2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62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62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А.С. Макаренко</a:t>
            </a:r>
            <a:endParaRPr lang="ru-RU" sz="6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863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0194" y="624109"/>
            <a:ext cx="8911687" cy="5265702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личности педагога и повышение на этой основе уровня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квалификации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профессионализма, продуктивности деятельности.</a:t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3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326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268940"/>
            <a:ext cx="10515600" cy="6589059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3341" y="510988"/>
            <a:ext cx="10569388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направления 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системе самообразования педагогов:</a:t>
            </a:r>
          </a:p>
          <a:p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новыми нормативными документами по </a:t>
            </a: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дополнительного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воспитания;</a:t>
            </a:r>
            <a:b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-изучение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и научно-методической литературы;</a:t>
            </a:r>
            <a:b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3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71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8454" y="1377145"/>
            <a:ext cx="8911687" cy="4512666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с новыми достижениями педагогики, детской психологии, анатомии, физиологии;</a:t>
            </a:r>
            <a:b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26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3300" y="624110"/>
            <a:ext cx="8911687" cy="574979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новых программ и педагогических технологий;</a:t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с передовой практикой учреждений</a:t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образования;</a:t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повышение общекультурного уровня.</a:t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3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78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624" y="-1"/>
            <a:ext cx="11842377" cy="7449671"/>
          </a:xfrm>
        </p:spPr>
        <p:txBody>
          <a:bodyPr>
            <a:normAutofit fontScale="90000"/>
          </a:bodyPr>
          <a:lstStyle/>
          <a:p>
            <a:r>
              <a:rPr lang="ru-RU" sz="5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5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самообразования</a:t>
            </a:r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повышения квалификации;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образования;</a:t>
            </a:r>
            <a:b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самообразованию;</a:t>
            </a:r>
            <a:b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</a:t>
            </a: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сетевых педагогических сообществах;</a:t>
            </a:r>
            <a:b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конференциях,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семинарах 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5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конкурсах.</a:t>
            </a:r>
            <a: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3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6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9" y="188259"/>
            <a:ext cx="9944753" cy="6481482"/>
          </a:xfrm>
        </p:spPr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sz="5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и планирование процесса </a:t>
            </a:r>
            <a:r>
              <a:rPr lang="ru-RU" sz="5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самообразования:</a:t>
            </a:r>
            <a:r>
              <a:rPr lang="ru-RU" sz="5400" b="1" dirty="0" smtClean="0"/>
              <a:t>           </a:t>
            </a: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 "Выявление 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педагога к 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развитию»;</a:t>
            </a:r>
            <a:b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ыбор 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темы самообразования и этапы работы над 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ней;</a:t>
            </a:r>
            <a:b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727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1" y="349624"/>
            <a:ext cx="8949670" cy="158227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- диагностический</a:t>
            </a:r>
            <a:r>
              <a:rPr lang="ru-RU" sz="4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предусматривает создание определенного настроя на самостоятельную работу, анализ затруднений, постановку</a:t>
            </a:r>
            <a:b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проблемы, изучение психолого-педагогической и методической литературы по</a:t>
            </a:r>
            <a:b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выбранной проблеме.</a:t>
            </a:r>
            <a:br>
              <a:rPr lang="ru-RU" sz="4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8768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1858</TotalTime>
  <Words>141</Words>
  <Application>Microsoft Office PowerPoint</Application>
  <PresentationFormat>Произвольный</PresentationFormat>
  <Paragraphs>17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 Самообразование педагогов-  главный ресурс повышения профессионального мастерства                                                   Качурова Галина Давыдовна, методист                                                    первой квалификационной категории                          </vt:lpstr>
      <vt:lpstr>«Мастерство учителя – это специальность, которой надо учиться»                                   А.С. Макаренко</vt:lpstr>
      <vt:lpstr>                    Цель:  развитие личности педагога и повышение на этой основе уровня его квалификации, профессионализма, продуктивности деятельности. </vt:lpstr>
      <vt:lpstr> </vt:lpstr>
      <vt:lpstr>-ознакомление с новыми достижениями педагогики, детской психологии, анатомии, физиологии;  </vt:lpstr>
      <vt:lpstr> -изучение новых программ и педагогических технологий;  -ознакомление с передовой практикой учреждений дополнительного образования; - повышение общекультурного уровня. </vt:lpstr>
      <vt:lpstr>Формы организации самообразования -повышения квалификации; -получение педагогического образования; -индивидуальная работа по самообразованию; -участие в сетевых педагогических сообществах; -участие в конференциях, семинарах и конкурсах. </vt:lpstr>
      <vt:lpstr> Диагностика и планирование процесса самообразования:           -практикум "Выявление способности педагога к развитию»; - выбор темы самообразования и этапы работы над ней;   </vt:lpstr>
      <vt:lpstr>1 этап - диагностический, который предусматривает создание определенного настроя на самостоятельную работу, анализ затруднений, постановку проблемы, изучение психолого-педагогической и методической литературы по выбранной проблеме. </vt:lpstr>
      <vt:lpstr>2 этап – прогностический  прогностический, который включает  определение цели и задач работы над темой, разработку шагов  по решению проблемы,  планирование и прогнозирование результатов. </vt:lpstr>
      <vt:lpstr>3 этап – практический, во время которого происходит накопление педагогических фактов, их отбор и анализ, проверка новых методов работы, постановка экспериментов, формирование методического комплекса, отслеживание текущих и промежуточных результатов.</vt:lpstr>
      <vt:lpstr>4-й этап – обобщающий.  Происходит подведение итогов, оформление результатов по теме, презентация материалов на заседаниях методических объединений, методических и педагогических советов.  </vt:lpstr>
      <vt:lpstr>5 этап – внедренческий, на котором педагог в процессе дальнейшей работы использует собственный опыт, а также занимается его распространением. </vt:lpstr>
      <vt:lpstr>Подводя итог: формы самообразования многообразны  работа в библиотеках с книгами, периодическими изданиями;  изучение материалов глобальной сети Интернет;  участие в работе научных конференций, семинаров;  участие в сетевых сообществах;  ведение собственной картотеки по исследуемой проблеме. </vt:lpstr>
      <vt:lpstr>Спасибо       за  внимание!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Нестандартные методики преподавания английского языка  в ДОУ</dc:title>
  <dc:creator>САША ПЛОТНИКОВ</dc:creator>
  <cp:lastModifiedBy>User</cp:lastModifiedBy>
  <cp:revision>162</cp:revision>
  <cp:lastPrinted>2019-02-28T09:37:33Z</cp:lastPrinted>
  <dcterms:created xsi:type="dcterms:W3CDTF">2017-08-30T16:26:56Z</dcterms:created>
  <dcterms:modified xsi:type="dcterms:W3CDTF">2021-12-16T02:34:01Z</dcterms:modified>
</cp:coreProperties>
</file>