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310" r:id="rId6"/>
    <p:sldId id="265" r:id="rId7"/>
    <p:sldId id="280" r:id="rId8"/>
    <p:sldId id="281" r:id="rId9"/>
    <p:sldId id="286" r:id="rId10"/>
    <p:sldId id="271" r:id="rId11"/>
    <p:sldId id="276" r:id="rId12"/>
    <p:sldId id="277" r:id="rId13"/>
    <p:sldId id="278" r:id="rId14"/>
    <p:sldId id="279" r:id="rId15"/>
    <p:sldId id="269" r:id="rId16"/>
    <p:sldId id="303" r:id="rId17"/>
    <p:sldId id="289" r:id="rId18"/>
    <p:sldId id="290" r:id="rId19"/>
    <p:sldId id="270" r:id="rId20"/>
    <p:sldId id="304" r:id="rId21"/>
    <p:sldId id="287" r:id="rId22"/>
    <p:sldId id="291" r:id="rId23"/>
    <p:sldId id="307" r:id="rId24"/>
    <p:sldId id="268" r:id="rId25"/>
    <p:sldId id="308" r:id="rId26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47" autoAdjust="0"/>
  </p:normalViewPr>
  <p:slideViewPr>
    <p:cSldViewPr>
      <p:cViewPr>
        <p:scale>
          <a:sx n="100" d="100"/>
          <a:sy n="100" d="100"/>
        </p:scale>
        <p:origin x="-294" y="-8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иту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2715766"/>
            <a:ext cx="3419872" cy="738664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  <a:alpha val="49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FFCC"/>
                </a:solidFill>
                <a:latin typeface="Arial Black" pitchFamily="34" charset="0"/>
              </a:rPr>
              <a:t>Автор проекта:</a:t>
            </a:r>
          </a:p>
          <a:p>
            <a:r>
              <a:rPr lang="ru-RU" sz="1400" dirty="0" err="1" smtClean="0">
                <a:solidFill>
                  <a:srgbClr val="FFFFCC"/>
                </a:solidFill>
                <a:latin typeface="Arial Black" pitchFamily="34" charset="0"/>
              </a:rPr>
              <a:t>Качурова</a:t>
            </a:r>
            <a:r>
              <a:rPr lang="ru-RU" sz="1400" dirty="0" smtClean="0">
                <a:solidFill>
                  <a:srgbClr val="FFFFCC"/>
                </a:solidFill>
                <a:latin typeface="Arial Black" pitchFamily="34" charset="0"/>
              </a:rPr>
              <a:t> Галина Давыдовна, </a:t>
            </a:r>
            <a:r>
              <a:rPr lang="ru-RU" sz="1400" dirty="0" smtClean="0">
                <a:solidFill>
                  <a:srgbClr val="FFFFCC"/>
                </a:solidFill>
                <a:latin typeface="Arial Black" pitchFamily="34" charset="0"/>
              </a:rPr>
              <a:t>методист</a:t>
            </a:r>
            <a:endParaRPr lang="ru-RU" sz="1400" dirty="0" smtClean="0">
              <a:solidFill>
                <a:srgbClr val="FFFF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rcRect t="22300"/>
          <a:stretch>
            <a:fillRect/>
          </a:stretch>
        </p:blipFill>
        <p:spPr>
          <a:xfrm rot="337327">
            <a:off x="6689600" y="292982"/>
            <a:ext cx="2097047" cy="217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Поход в музей «Боевой славы»</a:t>
            </a:r>
          </a:p>
        </p:txBody>
      </p:sp>
      <p:pic>
        <p:nvPicPr>
          <p:cNvPr id="9" name="Рисунок 8" descr="04bd4480aefa5cb231f9e1adbd670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7469">
            <a:off x="5312816" y="2715755"/>
            <a:ext cx="1749373" cy="233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70849">
            <a:off x="7019967" y="2499639"/>
            <a:ext cx="1847410" cy="2463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0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04549">
            <a:off x="2952247" y="2100713"/>
            <a:ext cx="2016224" cy="268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3001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29409">
            <a:off x="4736808" y="866214"/>
            <a:ext cx="1977774" cy="263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35034">
            <a:off x="495724" y="1593397"/>
            <a:ext cx="2386402" cy="3181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FFCC"/>
                </a:solidFill>
              </a:rPr>
              <a:t>Посещение мемориального комплекса «Вечный огонь» - ПОСТ № 1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976" t="33602" r="9972" b="15343"/>
          <a:stretch/>
        </p:blipFill>
        <p:spPr>
          <a:xfrm>
            <a:off x="467544" y="1575380"/>
            <a:ext cx="8427106" cy="32772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100"/>
            <a:ext cx="9144000" cy="5142641"/>
          </a:xfrm>
          <a:prstGeom prst="rect">
            <a:avLst/>
          </a:prstGeom>
        </p:spPr>
      </p:pic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7327">
            <a:off x="4725609" y="353908"/>
            <a:ext cx="1956027" cy="323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3568" y="555526"/>
            <a:ext cx="576064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Посещение музейной студии Дворца творчества</a:t>
            </a:r>
          </a:p>
        </p:txBody>
      </p:sp>
      <p:pic>
        <p:nvPicPr>
          <p:cNvPr id="9" name="Рисунок 8" descr="04bd4480aefa5cb231f9e1adbd670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63236">
            <a:off x="4205151" y="2969686"/>
            <a:ext cx="3588387" cy="201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3001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29409">
            <a:off x="1118564" y="3153769"/>
            <a:ext cx="3102013" cy="174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44406">
            <a:off x="1043693" y="1313484"/>
            <a:ext cx="3463485" cy="1948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483518"/>
            <a:ext cx="4896544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Поход в музей «Боевой славы»</a:t>
            </a:r>
          </a:p>
        </p:txBody>
      </p:sp>
      <p:pic>
        <p:nvPicPr>
          <p:cNvPr id="11" name="Рисунок 10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07061">
            <a:off x="7131440" y="2200967"/>
            <a:ext cx="1544644" cy="2746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7429">
            <a:off x="288242" y="1427108"/>
            <a:ext cx="2016223" cy="268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3001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1419622"/>
            <a:ext cx="4480018" cy="2520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35034">
            <a:off x="2811228" y="3326227"/>
            <a:ext cx="2837218" cy="1595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762576">
            <a:off x="6271357" y="292492"/>
            <a:ext cx="2670522" cy="2002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7327">
            <a:off x="4675466" y="1742903"/>
            <a:ext cx="4183685" cy="2353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3568" y="483518"/>
            <a:ext cx="4896544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Поход в библиотеку: знакомство с военной </a:t>
            </a:r>
          </a:p>
          <a:p>
            <a:r>
              <a:rPr lang="ru-RU" b="1" i="1" dirty="0" smtClean="0">
                <a:solidFill>
                  <a:srgbClr val="FFFFCC"/>
                </a:solidFill>
              </a:rPr>
              <a:t>литературой</a:t>
            </a:r>
          </a:p>
        </p:txBody>
      </p:sp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0833">
            <a:off x="450515" y="1808178"/>
            <a:ext cx="4164046" cy="2342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419404"/>
            <a:ext cx="4752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Педагогами Школы раннего развития в рамках проекта был проведён мастер-класс для детей и родителей «Открытка для папы».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В ходе мастер-класса дети узнали кто такие Ветераны войны и труда, как жили их прадедушки и прабабушки во время войны, испытав все тяготы военного времени, узнали историю Георгиевской ленточки.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С помощью взрослых дети поэтапно изготовили праздничную открытку, поздравили пап и дедушек с Днём защитника Отечества!</a:t>
            </a:r>
          </a:p>
          <a:p>
            <a:pPr algn="ctr" fontAlgn="base"/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7327">
            <a:off x="5740294" y="281621"/>
            <a:ext cx="3320208" cy="1867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91671">
            <a:off x="5362311" y="1942292"/>
            <a:ext cx="1964239" cy="2942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11560" y="483518"/>
            <a:ext cx="4752528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CC"/>
                </a:solidFill>
              </a:rPr>
              <a:t>Мастер-класс  «Открытка для папы»</a:t>
            </a:r>
          </a:p>
        </p:txBody>
      </p:sp>
      <p:pic>
        <p:nvPicPr>
          <p:cNvPr id="9" name="Рисунок 8" descr="04bd4480aefa5cb231f9e1adbd670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87369">
            <a:off x="7276027" y="2540911"/>
            <a:ext cx="1527573" cy="229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7" y="1243916"/>
            <a:ext cx="46805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7 марта 2020 года на сцене Дворца творчества, в рамках реализации инновационного социального проекта «Дети военных лет», состоялся праздничный концерт хоровой студии мальчиков и юношей «Байкал-хор», руководитель Кучеренко Марина Юрьевна. Представитель поколения «Детей войны», </a:t>
            </a:r>
            <a:r>
              <a:rPr lang="ru-RU" sz="1600" b="1" dirty="0" err="1" smtClean="0">
                <a:solidFill>
                  <a:srgbClr val="C00000"/>
                </a:solidFill>
              </a:rPr>
              <a:t>Кукарина</a:t>
            </a:r>
            <a:r>
              <a:rPr lang="ru-RU" sz="1600" b="1" dirty="0" smtClean="0">
                <a:solidFill>
                  <a:srgbClr val="C00000"/>
                </a:solidFill>
              </a:rPr>
              <a:t> Нина Феоктистова, поделилась воспоминаниями тяжёлого детства и поздравила всех с наступающим праздником! Ребята поздравили своих бабушек и мам замечательными песнями и подарками, сделанными своими руками</a:t>
            </a:r>
          </a:p>
          <a:p>
            <a:pPr algn="ctr" fontAlgn="base"/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rcRect t="11254" b="18373"/>
          <a:stretch>
            <a:fillRect/>
          </a:stretch>
        </p:blipFill>
        <p:spPr>
          <a:xfrm rot="337327">
            <a:off x="5855118" y="238196"/>
            <a:ext cx="3115217" cy="1461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4" cstate="print"/>
          <a:srcRect t="17325"/>
          <a:stretch>
            <a:fillRect/>
          </a:stretch>
        </p:blipFill>
        <p:spPr>
          <a:xfrm rot="21376960">
            <a:off x="5413457" y="1657087"/>
            <a:ext cx="2935214" cy="16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Концерт «Мамам наших мам посвящаем!»</a:t>
            </a:r>
          </a:p>
        </p:txBody>
      </p:sp>
      <p:pic>
        <p:nvPicPr>
          <p:cNvPr id="9" name="Рисунок 8" descr="04bd4480aefa5cb231f9e1adbd670225.jpg"/>
          <p:cNvPicPr>
            <a:picLocks noChangeAspect="1"/>
          </p:cNvPicPr>
          <p:nvPr/>
        </p:nvPicPr>
        <p:blipFill>
          <a:blip r:embed="rId5" cstate="print"/>
          <a:srcRect t="26794" b="10518"/>
          <a:stretch>
            <a:fillRect/>
          </a:stretch>
        </p:blipFill>
        <p:spPr>
          <a:xfrm rot="407469">
            <a:off x="5134935" y="3028815"/>
            <a:ext cx="3828381" cy="189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4021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C99"/>
                </a:solidFill>
                <a:latin typeface="Arial Black" pitchFamily="34" charset="0"/>
              </a:rPr>
              <a:t>Реализация </a:t>
            </a:r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Встреча поколений «Живая память»</a:t>
            </a:r>
          </a:p>
        </p:txBody>
      </p:sp>
      <p:pic>
        <p:nvPicPr>
          <p:cNvPr id="12" name="Рисунок 11" descr="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7429">
            <a:off x="252420" y="1533052"/>
            <a:ext cx="2794419" cy="186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3001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779662"/>
            <a:ext cx="3778784" cy="2520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35034">
            <a:off x="629127" y="2992385"/>
            <a:ext cx="2842628" cy="189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8095">
            <a:off x="5590402" y="444453"/>
            <a:ext cx="3312833" cy="2208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91877">
            <a:off x="5560132" y="2651426"/>
            <a:ext cx="3347650" cy="223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5576" y="924858"/>
            <a:ext cx="4824536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Встреча поколений «Живая память»</a:t>
            </a:r>
          </a:p>
        </p:txBody>
      </p:sp>
      <p:pic>
        <p:nvPicPr>
          <p:cNvPr id="12" name="Рисунок 11" descr="019.jpg"/>
          <p:cNvPicPr>
            <a:picLocks noChangeAspect="1"/>
          </p:cNvPicPr>
          <p:nvPr/>
        </p:nvPicPr>
        <p:blipFill>
          <a:blip r:embed="rId3" cstate="print"/>
          <a:srcRect l="19273"/>
          <a:stretch>
            <a:fillRect/>
          </a:stretch>
        </p:blipFill>
        <p:spPr>
          <a:xfrm rot="287429">
            <a:off x="325369" y="1582571"/>
            <a:ext cx="2255839" cy="186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3001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7" y="1491630"/>
            <a:ext cx="399644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57076">
            <a:off x="437908" y="3363214"/>
            <a:ext cx="2392662" cy="1595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8095">
            <a:off x="5590402" y="444453"/>
            <a:ext cx="3312832" cy="2208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91877">
            <a:off x="5950537" y="2772300"/>
            <a:ext cx="2960662" cy="1973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CC99"/>
                </a:solidFill>
                <a:latin typeface="Arial Black" pitchFamily="34" charset="0"/>
              </a:rPr>
              <a:t>Реализация </a:t>
            </a:r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83518"/>
            <a:ext cx="432048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43558"/>
            <a:ext cx="432048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Акция «Дерево за макулатуру»</a:t>
            </a:r>
          </a:p>
        </p:txBody>
      </p:sp>
      <p:pic>
        <p:nvPicPr>
          <p:cNvPr id="9" name="Picture 2" descr="E:\000 МОЯ РАБОТА 2018-19\ПРОЕКТ Дети войны\Никто не забыт\Никто не забыт\Никто не забыт\Памятные аллеи  г. Иркутска\алле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91630"/>
            <a:ext cx="3024336" cy="2268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4425" t="20520" r="66044" b="11441"/>
          <a:stretch>
            <a:fillRect/>
          </a:stretch>
        </p:blipFill>
        <p:spPr bwMode="auto">
          <a:xfrm rot="201470">
            <a:off x="6540014" y="65049"/>
            <a:ext cx="2319010" cy="333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2211710"/>
            <a:ext cx="3635864" cy="259182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339502"/>
            <a:ext cx="4827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Играют дети всей земли в войну,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Но разве о войне мечтают дети? </a:t>
            </a: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Пусть только смех</a:t>
            </a: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взрывает тишину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На радостной безоблачной планете!</a:t>
            </a: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Над вьюгами и стужами седыми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Вновь торжествует юная весна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И как огонь с водой несовместимы,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 fontAlgn="base"/>
            <a:r>
              <a:rPr lang="ru-RU" sz="2400" b="1" i="1" dirty="0" smtClean="0">
                <a:solidFill>
                  <a:srgbClr val="C00000"/>
                </a:solidFill>
              </a:rPr>
              <a:t>Несовместимы дети и война!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4385">
            <a:off x="5569853" y="409319"/>
            <a:ext cx="3195602" cy="213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4" cstate="print"/>
          <a:srcRect b="22000"/>
          <a:stretch>
            <a:fillRect/>
          </a:stretch>
        </p:blipFill>
        <p:spPr>
          <a:xfrm rot="21191671">
            <a:off x="5552014" y="2662905"/>
            <a:ext cx="2880320" cy="2127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83518"/>
            <a:ext cx="460851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43558"/>
            <a:ext cx="460851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Высадка Аллеи Памяти «Дети войны»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230">
            <a:off x="5265829" y="334485"/>
            <a:ext cx="3509542" cy="2339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766">
            <a:off x="5001950" y="2585480"/>
            <a:ext cx="3237900" cy="215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750">
            <a:off x="272968" y="1707654"/>
            <a:ext cx="4482229" cy="2987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6184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060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83518"/>
            <a:ext cx="432048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43558"/>
            <a:ext cx="432048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Высадка Аллеи памяти «Дети  войны»</a:t>
            </a:r>
          </a:p>
        </p:txBody>
      </p:sp>
      <p:pic>
        <p:nvPicPr>
          <p:cNvPr id="1027" name="Picture 3" descr="E:\000а ДВОРЕЦ ТВОРЧЕСТВА\2018-19\19.05.16 высадка аллеи\IMG_6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7271">
            <a:off x="4774874" y="329017"/>
            <a:ext cx="4104933" cy="2736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E:\000а ДВОРЕЦ ТВОРЧЕСТВА\2018-19\19.05.16 высадка аллеи\IMG_6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5765" y="2467821"/>
            <a:ext cx="4208683" cy="2490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183">
            <a:off x="304933" y="1574882"/>
            <a:ext cx="4284476" cy="253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83518"/>
            <a:ext cx="460851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43558"/>
            <a:ext cx="460851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Высадка Аллеи Памяти «Дети войны»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737">
            <a:off x="286651" y="1502278"/>
            <a:ext cx="5342334" cy="3118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000а ДВОРЕЦ ТВОРЧЕСТВА\2018-19\19.05.16 высадка аллеи\IMG_654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98787">
            <a:off x="5419380" y="380968"/>
            <a:ext cx="3401003" cy="4142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7166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83518"/>
            <a:ext cx="547260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43558"/>
            <a:ext cx="5472608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Интегрированное занятие «Урок мужества»</a:t>
            </a:r>
          </a:p>
        </p:txBody>
      </p:sp>
      <p:pic>
        <p:nvPicPr>
          <p:cNvPr id="1028" name="Picture 4" descr="http://www.ddut-irk.ru/pub/img/News/2539/IMG_42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750">
            <a:off x="5994963" y="313982"/>
            <a:ext cx="291632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611560" y="1212890"/>
            <a:ext cx="5150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C00000"/>
                </a:solidFill>
              </a:rPr>
              <a:t>12 февраля 2021 года прошло </a:t>
            </a:r>
            <a:r>
              <a:rPr lang="ru-RU" sz="1500" b="1" dirty="0">
                <a:solidFill>
                  <a:srgbClr val="C00000"/>
                </a:solidFill>
              </a:rPr>
              <a:t>открытое </a:t>
            </a:r>
            <a:r>
              <a:rPr lang="ru-RU" sz="1500" b="1" dirty="0" smtClean="0">
                <a:solidFill>
                  <a:srgbClr val="C00000"/>
                </a:solidFill>
              </a:rPr>
              <a:t>занятие </a:t>
            </a:r>
            <a:r>
              <a:rPr lang="ru-RU" sz="1500" b="1" dirty="0">
                <a:solidFill>
                  <a:srgbClr val="C00000"/>
                </a:solidFill>
              </a:rPr>
              <a:t>«Урок мужества», в рамках реализации инновационного социального проекта «Дети военных лет», которое провели хоровая студия мальчиков и юношей «Байкал-хор», руководитель Кучеренко Марина </a:t>
            </a:r>
            <a:r>
              <a:rPr lang="ru-RU" sz="1500" b="1" dirty="0" smtClean="0">
                <a:solidFill>
                  <a:srgbClr val="C00000"/>
                </a:solidFill>
              </a:rPr>
              <a:t>Юрьевна </a:t>
            </a:r>
            <a:r>
              <a:rPr lang="ru-RU" sz="1500" b="1" dirty="0">
                <a:solidFill>
                  <a:srgbClr val="C00000"/>
                </a:solidFill>
              </a:rPr>
              <a:t>совместно с военно-патриотическим клубом «Отвага», руководитель, ветеран боевых действий, Токарев Игорь </a:t>
            </a:r>
            <a:r>
              <a:rPr lang="ru-RU" sz="1500" b="1" dirty="0" smtClean="0">
                <a:solidFill>
                  <a:srgbClr val="C00000"/>
                </a:solidFill>
              </a:rPr>
              <a:t>Юрьевич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/>
        </p:blipFill>
        <p:spPr>
          <a:xfrm rot="21366855">
            <a:off x="2473455" y="3049499"/>
            <a:ext cx="3206472" cy="188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84" y="2208681"/>
            <a:ext cx="3569593" cy="2379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http://www.ddut-irk.ru/pub/img/News/2539/IMG_4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35">
            <a:off x="226782" y="3001180"/>
            <a:ext cx="2322696" cy="190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518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9"/>
            <a:ext cx="9144000" cy="51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347614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7 марта 2021 года в</a:t>
            </a:r>
            <a:r>
              <a:rPr lang="ru-RU" sz="1600" b="1" dirty="0">
                <a:solidFill>
                  <a:srgbClr val="C00000"/>
                </a:solidFill>
              </a:rPr>
              <a:t> рамках реализации инновационного социального проекта «Дети военных лет», на сцене </a:t>
            </a:r>
            <a:r>
              <a:rPr lang="ru-RU" sz="1600" b="1" dirty="0" smtClean="0">
                <a:solidFill>
                  <a:srgbClr val="C00000"/>
                </a:solidFill>
              </a:rPr>
              <a:t>Дворца творчества, состоялся уже ставший ТРАДИЦИОННЫМ праздничный концерт хоровой студии мальчиков и юношей «Байкал-хор», руководитель Кучеренко Марина Юрьевна. 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960">
            <a:off x="6256425" y="291136"/>
            <a:ext cx="2427285" cy="16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Концерт «Мамам наших мам посвящаем!»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/>
          <a:stretch/>
        </p:blipFill>
        <p:spPr>
          <a:xfrm rot="245141">
            <a:off x="336923" y="3132228"/>
            <a:ext cx="2887444" cy="175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327">
            <a:off x="5886802" y="1595499"/>
            <a:ext cx="2192257" cy="1461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3" b="15761"/>
          <a:stretch/>
        </p:blipFill>
        <p:spPr>
          <a:xfrm rot="21423310">
            <a:off x="3603225" y="3100744"/>
            <a:ext cx="4865474" cy="17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83518"/>
            <a:ext cx="388843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843558"/>
            <a:ext cx="388843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«Дети блокадного Ленинграда»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72750">
            <a:off x="4870854" y="280729"/>
            <a:ext cx="4075997" cy="2717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672642" y="1260394"/>
            <a:ext cx="43314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27</a:t>
            </a:r>
            <a:r>
              <a:rPr lang="ru-RU" sz="1600" b="1" dirty="0">
                <a:solidFill>
                  <a:srgbClr val="C00000"/>
                </a:solidFill>
              </a:rPr>
              <a:t> января </a:t>
            </a:r>
            <a:r>
              <a:rPr lang="ru-RU" sz="1600" b="1" dirty="0" smtClean="0">
                <a:solidFill>
                  <a:srgbClr val="C00000"/>
                </a:solidFill>
              </a:rPr>
              <a:t>2021 года в</a:t>
            </a:r>
            <a:r>
              <a:rPr lang="ru-RU" sz="1600" b="1" dirty="0">
                <a:solidFill>
                  <a:srgbClr val="C00000"/>
                </a:solidFill>
              </a:rPr>
              <a:t> хоровой студии мальчиков и юношей «Байкал-хор», руководитель Кучеренко Марина Юрьевна прошло воспитательное мероприятие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r>
              <a:rPr lang="ru-RU" sz="1600" b="1" dirty="0" smtClean="0">
                <a:solidFill>
                  <a:srgbClr val="C00000"/>
                </a:solidFill>
              </a:rPr>
              <a:t>«</a:t>
            </a:r>
            <a:r>
              <a:rPr lang="ru-RU" sz="1600" b="1" dirty="0">
                <a:solidFill>
                  <a:srgbClr val="C00000"/>
                </a:solidFill>
              </a:rPr>
              <a:t>Дети блокадного Ленинграда», в рамках реализации инновационного социального проекта «Дети военных лет</a:t>
            </a:r>
            <a:r>
              <a:rPr lang="ru-RU" sz="1600" b="1" dirty="0" smtClean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6">
            <a:off x="3078237" y="3086138"/>
            <a:ext cx="2699493" cy="1799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8982">
            <a:off x="5599576" y="2789358"/>
            <a:ext cx="3164764" cy="2109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29722">
            <a:off x="314165" y="3122966"/>
            <a:ext cx="2750095" cy="1833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80705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8" y="1203598"/>
            <a:ext cx="54006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</a:rPr>
              <a:t>Сохранение исторической памяти  о детях военных лет;</a:t>
            </a: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Формирование   нравственного  самосознания и патриотизма у детей;</a:t>
            </a: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Привлечение внимания детей к проблемам старшего поколения;                                                                                         Углубление знаний истории Великой  Отечественной войны у  младшего--Активизация работы по патриотическому воспитанию молодёжи;</a:t>
            </a: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 Сохранение и передача духовно-нравственных ценностей от поколения к</a:t>
            </a: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  поколению;</a:t>
            </a: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 Изучение истории России из «первых уст», через историю своей </a:t>
            </a:r>
          </a:p>
          <a:p>
            <a:r>
              <a:rPr lang="ru-RU" sz="1400" b="1" i="1" dirty="0" smtClean="0">
                <a:solidFill>
                  <a:srgbClr val="C00000"/>
                </a:solidFill>
              </a:rPr>
              <a:t>   семьи. </a:t>
            </a:r>
          </a:p>
          <a:p>
            <a:pPr algn="ctr" fontAlgn="base"/>
            <a:endParaRPr lang="ru-RU" sz="20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4385">
            <a:off x="5576933" y="407514"/>
            <a:ext cx="3384280" cy="204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91671">
            <a:off x="5567206" y="2767473"/>
            <a:ext cx="3316421" cy="214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244827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CC99"/>
                </a:solidFill>
                <a:latin typeface="Arial Black" pitchFamily="34" charset="0"/>
              </a:rPr>
              <a:t>ЦЕЛЬ И ЗАДАЧИ ПРОЕКТА:</a:t>
            </a:r>
            <a:endParaRPr lang="ru-RU" sz="1400" b="1" dirty="0">
              <a:solidFill>
                <a:srgbClr val="FFCC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915566"/>
            <a:ext cx="576064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</a:rPr>
              <a:t>Организационно-исследовательский:</a:t>
            </a:r>
          </a:p>
          <a:p>
            <a:r>
              <a:rPr lang="ru-RU" sz="1200" i="1" dirty="0" smtClean="0">
                <a:solidFill>
                  <a:srgbClr val="C00000"/>
                </a:solidFill>
              </a:rPr>
              <a:t>- Анализ проблемы;</a:t>
            </a:r>
          </a:p>
          <a:p>
            <a:r>
              <a:rPr lang="ru-RU" sz="1200" i="1" dirty="0" smtClean="0">
                <a:solidFill>
                  <a:srgbClr val="C00000"/>
                </a:solidFill>
              </a:rPr>
              <a:t>- Определение задач и разработка плана мероприятий учреждения и</a:t>
            </a:r>
          </a:p>
          <a:p>
            <a:r>
              <a:rPr lang="ru-RU" sz="1200" i="1" dirty="0" smtClean="0">
                <a:solidFill>
                  <a:srgbClr val="C00000"/>
                </a:solidFill>
              </a:rPr>
              <a:t>   взаимодействия с партнерами проекта; </a:t>
            </a:r>
          </a:p>
          <a:p>
            <a:r>
              <a:rPr lang="ru-RU" sz="1200" i="1" dirty="0" smtClean="0">
                <a:solidFill>
                  <a:srgbClr val="C00000"/>
                </a:solidFill>
              </a:rPr>
              <a:t> - Анкетирование и интервьюирование.  </a:t>
            </a:r>
          </a:p>
          <a:p>
            <a:r>
              <a:rPr lang="ru-RU" sz="1200" b="1" i="1" dirty="0">
                <a:solidFill>
                  <a:srgbClr val="C00000"/>
                </a:solidFill>
              </a:rPr>
              <a:t>Деятельный: </a:t>
            </a:r>
            <a:endParaRPr lang="ru-RU" sz="1200" b="1" i="1" dirty="0" smtClean="0">
              <a:solidFill>
                <a:srgbClr val="C00000"/>
              </a:solidFill>
            </a:endParaRPr>
          </a:p>
          <a:p>
            <a:r>
              <a:rPr lang="ru-RU" sz="1200" i="1" dirty="0">
                <a:solidFill>
                  <a:srgbClr val="C00000"/>
                </a:solidFill>
              </a:rPr>
              <a:t>- Проведение встреч   обучающихся с ветеранами и поколением «Дети войны»; 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 </a:t>
            </a:r>
            <a:r>
              <a:rPr lang="ru-RU" sz="1200" i="1" dirty="0" smtClean="0">
                <a:solidFill>
                  <a:srgbClr val="C00000"/>
                </a:solidFill>
              </a:rPr>
              <a:t>- Проведение </a:t>
            </a:r>
            <a:r>
              <a:rPr lang="ru-RU" sz="1200" i="1" dirty="0">
                <a:solidFill>
                  <a:srgbClr val="C00000"/>
                </a:solidFill>
              </a:rPr>
              <a:t>конкурсов рисунков, газет, </a:t>
            </a:r>
            <a:r>
              <a:rPr lang="ru-RU" sz="1200" i="1" dirty="0" err="1">
                <a:solidFill>
                  <a:srgbClr val="C00000"/>
                </a:solidFill>
              </a:rPr>
              <a:t>плакатов,поделок</a:t>
            </a:r>
            <a:r>
              <a:rPr lang="ru-RU" sz="1200" i="1" dirty="0">
                <a:solidFill>
                  <a:srgbClr val="C00000"/>
                </a:solidFill>
              </a:rPr>
              <a:t>, макетов, стихов, рассказов,     эссе, сценариев; 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 </a:t>
            </a:r>
            <a:r>
              <a:rPr lang="ru-RU" sz="1200" i="1" dirty="0" smtClean="0">
                <a:solidFill>
                  <a:srgbClr val="C00000"/>
                </a:solidFill>
              </a:rPr>
              <a:t>- Проведение </a:t>
            </a:r>
            <a:r>
              <a:rPr lang="ru-RU" sz="1200" i="1" dirty="0">
                <a:solidFill>
                  <a:srgbClr val="C00000"/>
                </a:solidFill>
              </a:rPr>
              <a:t>концертов и соревнований, походов, постановок и спектаклей, 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  посвященных   Великой Отечественной войне;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 </a:t>
            </a:r>
            <a:r>
              <a:rPr lang="ru-RU" sz="1200" i="1" dirty="0" smtClean="0">
                <a:solidFill>
                  <a:srgbClr val="C00000"/>
                </a:solidFill>
              </a:rPr>
              <a:t>-Выходы </a:t>
            </a:r>
            <a:r>
              <a:rPr lang="ru-RU" sz="1200" i="1" dirty="0">
                <a:solidFill>
                  <a:srgbClr val="C00000"/>
                </a:solidFill>
              </a:rPr>
              <a:t>в музей Боевой Славы; Участие в парадах Победы;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 </a:t>
            </a:r>
            <a:r>
              <a:rPr lang="ru-RU" sz="1200" i="1" dirty="0" smtClean="0">
                <a:solidFill>
                  <a:srgbClr val="C00000"/>
                </a:solidFill>
              </a:rPr>
              <a:t>-Обустройство </a:t>
            </a:r>
            <a:r>
              <a:rPr lang="ru-RU" sz="1200" i="1" dirty="0">
                <a:solidFill>
                  <a:srgbClr val="C00000"/>
                </a:solidFill>
              </a:rPr>
              <a:t>«Аллеи памяти»</a:t>
            </a:r>
          </a:p>
          <a:p>
            <a:r>
              <a:rPr lang="ru-RU" sz="1200" b="1" i="1" dirty="0" smtClean="0">
                <a:solidFill>
                  <a:srgbClr val="C00000"/>
                </a:solidFill>
              </a:rPr>
              <a:t>Заключительный:</a:t>
            </a:r>
          </a:p>
          <a:p>
            <a:r>
              <a:rPr lang="ru-RU" sz="1200" b="1" i="1" dirty="0">
                <a:solidFill>
                  <a:srgbClr val="C00000"/>
                </a:solidFill>
              </a:rPr>
              <a:t>-</a:t>
            </a:r>
            <a:r>
              <a:rPr lang="ru-RU" sz="1200" i="1" dirty="0" smtClean="0">
                <a:solidFill>
                  <a:srgbClr val="C00000"/>
                </a:solidFill>
              </a:rPr>
              <a:t>Высадка  </a:t>
            </a:r>
            <a:r>
              <a:rPr lang="ru-RU" sz="1200" i="1" dirty="0">
                <a:solidFill>
                  <a:srgbClr val="C00000"/>
                </a:solidFill>
              </a:rPr>
              <a:t>Аллеи памяти «Дети войны»;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</a:t>
            </a:r>
            <a:r>
              <a:rPr lang="ru-RU" sz="1200" i="1" dirty="0" smtClean="0">
                <a:solidFill>
                  <a:srgbClr val="C00000"/>
                </a:solidFill>
              </a:rPr>
              <a:t>-Участие </a:t>
            </a:r>
            <a:r>
              <a:rPr lang="ru-RU" sz="1200" i="1" dirty="0">
                <a:solidFill>
                  <a:srgbClr val="C00000"/>
                </a:solidFill>
              </a:rPr>
              <a:t>в параде, посвященном 75-летию Победы;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</a:t>
            </a:r>
            <a:r>
              <a:rPr lang="ru-RU" sz="1200" i="1" dirty="0" smtClean="0">
                <a:solidFill>
                  <a:srgbClr val="C00000"/>
                </a:solidFill>
              </a:rPr>
              <a:t>-Создание </a:t>
            </a:r>
            <a:r>
              <a:rPr lang="ru-RU" sz="1200" i="1" dirty="0">
                <a:solidFill>
                  <a:srgbClr val="C00000"/>
                </a:solidFill>
              </a:rPr>
              <a:t>фото и видео архива, с последующей передачей материалов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  в музей «Дворца творчества» и в музей Истории города Иркутска; </a:t>
            </a:r>
          </a:p>
          <a:p>
            <a:endParaRPr lang="ru-RU" sz="1200" b="1" i="1" dirty="0" smtClean="0">
              <a:solidFill>
                <a:srgbClr val="C00000"/>
              </a:solidFill>
            </a:endParaRPr>
          </a:p>
          <a:p>
            <a:endParaRPr lang="ru-RU" sz="1200" b="1" i="1" dirty="0">
              <a:solidFill>
                <a:srgbClr val="C00000"/>
              </a:solidFill>
            </a:endParaRPr>
          </a:p>
          <a:p>
            <a:endParaRPr lang="ru-RU" sz="1400" b="1" dirty="0">
              <a:solidFill>
                <a:srgbClr val="C00000"/>
              </a:solidFill>
            </a:endParaRPr>
          </a:p>
          <a:p>
            <a:pPr algn="ctr" fontAlgn="base"/>
            <a:endParaRPr lang="ru-RU" sz="12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3" cstate="print"/>
          <a:srcRect t="21583"/>
          <a:stretch>
            <a:fillRect/>
          </a:stretch>
        </p:blipFill>
        <p:spPr>
          <a:xfrm rot="484385">
            <a:off x="5872645" y="288373"/>
            <a:ext cx="2807614" cy="231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91671">
            <a:off x="5586232" y="2620871"/>
            <a:ext cx="3380299" cy="232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464496" cy="2769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CC99"/>
                </a:solidFill>
                <a:latin typeface="Arial Black" pitchFamily="34" charset="0"/>
              </a:rPr>
              <a:t>ЭТАПЫ РЕАЛИЗАЦИИ ПРОЕКТА:</a:t>
            </a:r>
            <a:endParaRPr lang="ru-RU" sz="1200" b="1" dirty="0">
              <a:solidFill>
                <a:srgbClr val="FFCC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284898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29 января 2019 года в актовом зале Дворца собрались ветераны труда и тыла, педагоги и воспитанники. Присутствующим была представлена публичная презентация инновационного социального проекта «Дети военных лет</a:t>
            </a:r>
            <a:r>
              <a:rPr lang="ru-RU" sz="1600" b="1" dirty="0" smtClean="0">
                <a:solidFill>
                  <a:srgbClr val="C00000"/>
                </a:solidFill>
              </a:rPr>
              <a:t>…»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555526"/>
            <a:ext cx="460851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60851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CC"/>
                </a:solidFill>
              </a:rPr>
              <a:t>Публичная презентация проекта</a:t>
            </a:r>
          </a:p>
        </p:txBody>
      </p:sp>
      <p:pic>
        <p:nvPicPr>
          <p:cNvPr id="1026" name="Picture 2" descr="http://www.ddut-irk.ru/pub/img/News/2379/IMG_368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555">
            <a:off x="6001013" y="182275"/>
            <a:ext cx="2800040" cy="186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www.ddut-irk.ru/pub/img/News/2379/IMG_3719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19149"/>
          <a:stretch/>
        </p:blipFill>
        <p:spPr bwMode="auto">
          <a:xfrm>
            <a:off x="1043608" y="2832601"/>
            <a:ext cx="720080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http://www.ddut-irk.ru/pub/img/News/2379/IMG_3710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110">
            <a:off x="7286241" y="2476881"/>
            <a:ext cx="1802841" cy="1201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http://www.ddut-irk.ru/pub/img/News/2379/IMG_3653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202">
            <a:off x="5398243" y="2007205"/>
            <a:ext cx="2055417" cy="1370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http://www.ddut-irk.ru/pub/img/News/2379/IMG_3625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003">
            <a:off x="142636" y="2691697"/>
            <a:ext cx="1983927" cy="132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http://www.ddut-irk.ru/pub/img/News/2379/IMG_3588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170">
            <a:off x="2277819" y="2661290"/>
            <a:ext cx="1674490" cy="111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2168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0303" y="11897"/>
            <a:ext cx="9144000" cy="514264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3510" b="5771"/>
          <a:stretch>
            <a:fillRect/>
          </a:stretch>
        </p:blipFill>
        <p:spPr bwMode="auto">
          <a:xfrm rot="21306793">
            <a:off x="107114" y="316445"/>
            <a:ext cx="7431372" cy="420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3001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4385">
            <a:off x="5348867" y="427494"/>
            <a:ext cx="3393312" cy="227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04bd4480aefa5cb231f9e1adbd670225.jpg"/>
          <p:cNvPicPr>
            <a:picLocks noChangeAspect="1"/>
          </p:cNvPicPr>
          <p:nvPr/>
        </p:nvPicPr>
        <p:blipFill>
          <a:blip r:embed="rId5" cstate="print"/>
          <a:srcRect t="11971"/>
          <a:stretch>
            <a:fillRect/>
          </a:stretch>
        </p:blipFill>
        <p:spPr>
          <a:xfrm rot="21191671">
            <a:off x="5457663" y="2729169"/>
            <a:ext cx="3318744" cy="218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11560" y="411510"/>
            <a:ext cx="345638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АНКЕТА ДЛЯ ИНТЕРВЬЮ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843558"/>
            <a:ext cx="288194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www.ddut-irk.ru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Сбор архивных материалов по анкете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7419" t="18630" r="17023" b="8606"/>
          <a:stretch>
            <a:fillRect/>
          </a:stretch>
        </p:blipFill>
        <p:spPr bwMode="auto">
          <a:xfrm>
            <a:off x="539552" y="1275606"/>
            <a:ext cx="5328592" cy="36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16926" t="18815" r="50440" b="8421"/>
          <a:stretch>
            <a:fillRect/>
          </a:stretch>
        </p:blipFill>
        <p:spPr bwMode="auto">
          <a:xfrm>
            <a:off x="5940152" y="1275606"/>
            <a:ext cx="2664296" cy="3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Сбор архивных материалов по анкете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50441" t="18815" r="16925" b="8421"/>
          <a:stretch>
            <a:fillRect/>
          </a:stretch>
        </p:blipFill>
        <p:spPr bwMode="auto">
          <a:xfrm>
            <a:off x="6012160" y="1275606"/>
            <a:ext cx="2664296" cy="3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16828" t="18630" r="17023" b="8606"/>
          <a:stretch>
            <a:fillRect/>
          </a:stretch>
        </p:blipFill>
        <p:spPr bwMode="auto">
          <a:xfrm>
            <a:off x="467544" y="1275606"/>
            <a:ext cx="5472608" cy="376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"/>
            <a:ext cx="9144000" cy="5142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555526"/>
            <a:ext cx="482453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C99"/>
                </a:solidFill>
                <a:latin typeface="Arial Black" pitchFamily="34" charset="0"/>
              </a:rPr>
              <a:t>Реализация проекта</a:t>
            </a:r>
            <a:endParaRPr lang="ru-RU" b="1" dirty="0">
              <a:solidFill>
                <a:srgbClr val="FFCC99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915566"/>
            <a:ext cx="482453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CC"/>
                </a:solidFill>
              </a:rPr>
              <a:t>Сбор архивных материалов по анкете</a:t>
            </a:r>
          </a:p>
        </p:txBody>
      </p:sp>
      <p:pic>
        <p:nvPicPr>
          <p:cNvPr id="10" name="Рисунок 9" descr="IMG_37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66122">
            <a:off x="5231039" y="360215"/>
            <a:ext cx="3336474" cy="444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IMG_3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84467">
            <a:off x="3078307" y="1514301"/>
            <a:ext cx="2494967" cy="332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6788" t="20520" r="64862" b="18056"/>
          <a:stretch>
            <a:fillRect/>
          </a:stretch>
        </p:blipFill>
        <p:spPr bwMode="auto">
          <a:xfrm rot="307743">
            <a:off x="418205" y="1521796"/>
            <a:ext cx="249923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467</Words>
  <Application>Microsoft Office PowerPoint</Application>
  <PresentationFormat>Экран (16:9)</PresentationFormat>
  <Paragraphs>87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Meijin</dc:creator>
  <cp:lastModifiedBy>User</cp:lastModifiedBy>
  <cp:revision>64</cp:revision>
  <cp:lastPrinted>2019-11-27T04:49:11Z</cp:lastPrinted>
  <dcterms:created xsi:type="dcterms:W3CDTF">2019-01-28T08:56:48Z</dcterms:created>
  <dcterms:modified xsi:type="dcterms:W3CDTF">2021-12-16T02:58:04Z</dcterms:modified>
</cp:coreProperties>
</file>